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32"/>
  </p:notesMasterIdLst>
  <p:sldIdLst>
    <p:sldId id="256" r:id="rId3"/>
    <p:sldId id="1476" r:id="rId4"/>
    <p:sldId id="1429" r:id="rId5"/>
    <p:sldId id="364" r:id="rId6"/>
    <p:sldId id="1488" r:id="rId7"/>
    <p:sldId id="1489" r:id="rId8"/>
    <p:sldId id="1508" r:id="rId9"/>
    <p:sldId id="1509" r:id="rId10"/>
    <p:sldId id="1510" r:id="rId11"/>
    <p:sldId id="1511" r:id="rId12"/>
    <p:sldId id="1480" r:id="rId13"/>
    <p:sldId id="1490" r:id="rId14"/>
    <p:sldId id="1482" r:id="rId15"/>
    <p:sldId id="1522" r:id="rId16"/>
    <p:sldId id="1483" r:id="rId17"/>
    <p:sldId id="1523" r:id="rId18"/>
    <p:sldId id="1524" r:id="rId19"/>
    <p:sldId id="1452" r:id="rId20"/>
    <p:sldId id="1484" r:id="rId21"/>
    <p:sldId id="1485" r:id="rId22"/>
    <p:sldId id="1525" r:id="rId23"/>
    <p:sldId id="1492" r:id="rId24"/>
    <p:sldId id="1501" r:id="rId25"/>
    <p:sldId id="1500" r:id="rId26"/>
    <p:sldId id="1512" r:id="rId27"/>
    <p:sldId id="1526" r:id="rId28"/>
    <p:sldId id="1426" r:id="rId29"/>
    <p:sldId id="1396" r:id="rId30"/>
    <p:sldId id="1338"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006C01"/>
    <a:srgbClr val="864A4A"/>
    <a:srgbClr val="A73539"/>
    <a:srgbClr val="2F2F2F"/>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6" autoAdjust="0"/>
    <p:restoredTop sz="79332" autoAdjust="0"/>
  </p:normalViewPr>
  <p:slideViewPr>
    <p:cSldViewPr snapToGrid="0">
      <p:cViewPr varScale="1">
        <p:scale>
          <a:sx n="42" d="100"/>
          <a:sy n="42" d="100"/>
        </p:scale>
        <p:origin x="1848"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if I take that </a:t>
            </a:r>
            <a:r>
              <a:rPr lang="en-US" dirty="0" err="1"/>
              <a:t>gapminder</a:t>
            </a:r>
            <a:r>
              <a:rPr lang="en-US" dirty="0"/>
              <a:t> example again and super impose my splits of data instead of arranging them side by side you can see its still east to compare values between the two regions, but now I can do this comparison is half the amount of space. </a:t>
            </a:r>
          </a:p>
          <a:p>
            <a:r>
              <a:rPr lang="en-US" dirty="0"/>
              <a:t>However, if I wanted to add even more regions to this dataset, you can see how all the superimposed layers could become messy quickly.   </a:t>
            </a:r>
          </a:p>
        </p:txBody>
      </p:sp>
    </p:spTree>
    <p:extLst>
      <p:ext uri="{BB962C8B-B14F-4D97-AF65-F5344CB8AC3E}">
        <p14:creationId xmlns:p14="http://schemas.microsoft.com/office/powerpoint/2010/main" val="2340765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in addition to deciding how to arrange facets of our data, it’s also important to decide how we want to coordinate those facets. </a:t>
            </a:r>
          </a:p>
          <a:p>
            <a:r>
              <a:rPr lang="en-US" dirty="0"/>
              <a:t>&lt;next&gt;  </a:t>
            </a:r>
          </a:p>
        </p:txBody>
      </p:sp>
    </p:spTree>
    <p:extLst>
      <p:ext uri="{BB962C8B-B14F-4D97-AF65-F5344CB8AC3E}">
        <p14:creationId xmlns:p14="http://schemas.microsoft.com/office/powerpoint/2010/main" val="2084241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way we do this is typically by considering (1) if the views share an encoding, and (2) how much data the views share. </a:t>
            </a:r>
          </a:p>
          <a:p>
            <a:r>
              <a:rPr lang="en-US" dirty="0"/>
              <a:t>If we look at all possible combinations for these two factors, we get a number of different coordinated visualization techniques, shown in the table here. </a:t>
            </a:r>
          </a:p>
          <a:p>
            <a:r>
              <a:rPr lang="en-US" dirty="0"/>
              <a:t>Let’s take a look at each of these coordination techniques. </a:t>
            </a:r>
          </a:p>
        </p:txBody>
      </p:sp>
    </p:spTree>
    <p:extLst>
      <p:ext uri="{BB962C8B-B14F-4D97-AF65-F5344CB8AC3E}">
        <p14:creationId xmlns:p14="http://schemas.microsoft.com/office/powerpoint/2010/main" val="211162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facets that share all of their data. In this case, the facets must have different encodings, otherwise we’re looking at the same visualization twice. </a:t>
            </a:r>
          </a:p>
          <a:p>
            <a:r>
              <a:rPr lang="en-US" dirty="0"/>
              <a:t>When the facets share all of their data and have different encodings we call the visualization multiform. </a:t>
            </a:r>
          </a:p>
          <a:p>
            <a:endParaRPr lang="en-US" dirty="0"/>
          </a:p>
          <a:p>
            <a:endParaRPr lang="en-US" dirty="0"/>
          </a:p>
        </p:txBody>
      </p:sp>
    </p:spTree>
    <p:extLst>
      <p:ext uri="{BB962C8B-B14F-4D97-AF65-F5344CB8AC3E}">
        <p14:creationId xmlns:p14="http://schemas.microsoft.com/office/powerpoint/2010/main" val="2749062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facets that share all of their data. In this case, the facets must have different encodings, otherwise we’re looking at the same visualization twice. </a:t>
            </a:r>
          </a:p>
          <a:p>
            <a:r>
              <a:rPr lang="en-US" dirty="0"/>
              <a:t>When the facets share all of their data and have different encodings we call the visualization multiform. </a:t>
            </a:r>
          </a:p>
          <a:p>
            <a:endParaRPr lang="en-US" dirty="0"/>
          </a:p>
          <a:p>
            <a:endParaRPr lang="en-US" dirty="0"/>
          </a:p>
        </p:txBody>
      </p:sp>
    </p:spTree>
    <p:extLst>
      <p:ext uri="{BB962C8B-B14F-4D97-AF65-F5344CB8AC3E}">
        <p14:creationId xmlns:p14="http://schemas.microsoft.com/office/powerpoint/2010/main" val="3815282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other hand, if our faces share some data, meaning one shows a subset of the other, then it makes sense for them to either have the same or different encodings. </a:t>
            </a:r>
          </a:p>
          <a:p>
            <a:endParaRPr lang="en-US" dirty="0"/>
          </a:p>
          <a:p>
            <a:r>
              <a:rPr lang="en-US" dirty="0"/>
              <a:t>If they have the same encoding, we call the visualization and overview / detail visualization. If they have different encodings we call the visualization an multiform and overview / detail visualization. </a:t>
            </a:r>
          </a:p>
          <a:p>
            <a:endParaRPr lang="en-US" dirty="0"/>
          </a:p>
          <a:p>
            <a:r>
              <a:rPr lang="en-US" dirty="0"/>
              <a:t>&lt;next&gt; </a:t>
            </a:r>
          </a:p>
        </p:txBody>
      </p:sp>
    </p:spTree>
    <p:extLst>
      <p:ext uri="{BB962C8B-B14F-4D97-AF65-F5344CB8AC3E}">
        <p14:creationId xmlns:p14="http://schemas.microsoft.com/office/powerpoint/2010/main" val="2209406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other hand, if our faces share some data, meaning one shows a subset of the other, then it makes sense for them to either have the same or different encodings. </a:t>
            </a:r>
          </a:p>
          <a:p>
            <a:endParaRPr lang="en-US" dirty="0"/>
          </a:p>
          <a:p>
            <a:r>
              <a:rPr lang="en-US" dirty="0"/>
              <a:t>If they have the same encoding, we call the visualization and overview / detail visualization. If they have different encodings we call the visualization an multiform and overview / detail visualization. </a:t>
            </a:r>
          </a:p>
          <a:p>
            <a:endParaRPr lang="en-US" dirty="0"/>
          </a:p>
          <a:p>
            <a:r>
              <a:rPr lang="en-US" dirty="0"/>
              <a:t>&lt;next&gt; </a:t>
            </a:r>
          </a:p>
        </p:txBody>
      </p:sp>
    </p:spTree>
    <p:extLst>
      <p:ext uri="{BB962C8B-B14F-4D97-AF65-F5344CB8AC3E}">
        <p14:creationId xmlns:p14="http://schemas.microsoft.com/office/powerpoint/2010/main" val="192452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other hand, if our faces share some data, meaning one shows a subset of the other, then it makes sense for them to either have the same or different encodings. </a:t>
            </a:r>
          </a:p>
          <a:p>
            <a:endParaRPr lang="en-US" dirty="0"/>
          </a:p>
          <a:p>
            <a:r>
              <a:rPr lang="en-US" dirty="0"/>
              <a:t>If they have the same encoding, we call the visualization and overview / detail visualization. If they have different encodings we call the visualization an multiform and overview / detail visualization. </a:t>
            </a:r>
          </a:p>
          <a:p>
            <a:endParaRPr lang="en-US" dirty="0"/>
          </a:p>
          <a:p>
            <a:r>
              <a:rPr lang="en-US" dirty="0"/>
              <a:t>&lt;next&gt; </a:t>
            </a:r>
          </a:p>
        </p:txBody>
      </p:sp>
    </p:spTree>
    <p:extLst>
      <p:ext uri="{BB962C8B-B14F-4D97-AF65-F5344CB8AC3E}">
        <p14:creationId xmlns:p14="http://schemas.microsoft.com/office/powerpoint/2010/main" val="3052652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hopefully the term overview/detail rings some bells from earlier in the semester when we talked about design rules of thumb. </a:t>
            </a:r>
          </a:p>
          <a:p>
            <a:r>
              <a:rPr lang="en-US" dirty="0"/>
              <a:t>&lt;next&gt; </a:t>
            </a:r>
          </a:p>
        </p:txBody>
      </p:sp>
    </p:spTree>
    <p:extLst>
      <p:ext uri="{BB962C8B-B14F-4D97-AF65-F5344CB8AC3E}">
        <p14:creationId xmlns:p14="http://schemas.microsoft.com/office/powerpoint/2010/main" val="3603257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kind of a design is called focus + context, and we’re actually going to cover it in depth in a different lecture. </a:t>
            </a:r>
          </a:p>
        </p:txBody>
      </p:sp>
    </p:spTree>
    <p:extLst>
      <p:ext uri="{BB962C8B-B14F-4D97-AF65-F5344CB8AC3E}">
        <p14:creationId xmlns:p14="http://schemas.microsoft.com/office/powerpoint/2010/main" val="248708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move into our discussion on Faceting. </a:t>
            </a:r>
          </a:p>
        </p:txBody>
      </p:sp>
    </p:spTree>
    <p:extLst>
      <p:ext uri="{BB962C8B-B14F-4D97-AF65-F5344CB8AC3E}">
        <p14:creationId xmlns:p14="http://schemas.microsoft.com/office/powerpoint/2010/main" val="1456483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200" b="0" dirty="0">
                <a:solidFill>
                  <a:schemeClr val="tx1"/>
                </a:solidFill>
                <a:latin typeface="Gill Sans"/>
                <a:sym typeface="Wingdings" pitchFamily="2" charset="2"/>
              </a:rPr>
              <a:t>Last but not least, if our faceted views share no data (they each show a different subset of the data), then they must also use the same encoding to be considered coordinated. If they used different encodings, then there wouldn’t be any link between the two visualizations. </a:t>
            </a:r>
          </a:p>
          <a:p>
            <a:r>
              <a:rPr lang="en-US" sz="3200" b="0" dirty="0">
                <a:solidFill>
                  <a:schemeClr val="tx1"/>
                </a:solidFill>
                <a:latin typeface="Gill Sans"/>
                <a:sym typeface="Wingdings" pitchFamily="2" charset="2"/>
              </a:rPr>
              <a:t>We call visualizations like this small multiple visualization.  </a:t>
            </a:r>
          </a:p>
        </p:txBody>
      </p:sp>
    </p:spTree>
    <p:extLst>
      <p:ext uri="{BB962C8B-B14F-4D97-AF65-F5344CB8AC3E}">
        <p14:creationId xmlns:p14="http://schemas.microsoft.com/office/powerpoint/2010/main" val="680591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200" b="0" dirty="0">
                <a:solidFill>
                  <a:schemeClr val="tx1"/>
                </a:solidFill>
                <a:latin typeface="Gill Sans"/>
                <a:sym typeface="Wingdings" pitchFamily="2" charset="2"/>
              </a:rPr>
              <a:t>Last but not least, if our faceted views share no data (they each show a different subset of the data), then they must also use the same encoding to be considered coordinated. If they used different encodings, then there wouldn’t be any link between the two visualizations. </a:t>
            </a:r>
          </a:p>
          <a:p>
            <a:r>
              <a:rPr lang="en-US" sz="3200" b="0" dirty="0">
                <a:solidFill>
                  <a:schemeClr val="tx1"/>
                </a:solidFill>
                <a:latin typeface="Gill Sans"/>
                <a:sym typeface="Wingdings" pitchFamily="2" charset="2"/>
              </a:rPr>
              <a:t>We call visualizations like this small multiple visualization.  </a:t>
            </a:r>
          </a:p>
        </p:txBody>
      </p:sp>
    </p:spTree>
    <p:extLst>
      <p:ext uri="{BB962C8B-B14F-4D97-AF65-F5344CB8AC3E}">
        <p14:creationId xmlns:p14="http://schemas.microsoft.com/office/powerpoint/2010/main" val="2701704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which type of visualization we’re talking about, coordinated views implement something called linked highlighting. </a:t>
            </a:r>
          </a:p>
          <a:p>
            <a:r>
              <a:rPr lang="en-US" dirty="0"/>
              <a:t>&lt;next&gt; </a:t>
            </a:r>
          </a:p>
        </p:txBody>
      </p:sp>
    </p:spTree>
    <p:extLst>
      <p:ext uri="{BB962C8B-B14F-4D97-AF65-F5344CB8AC3E}">
        <p14:creationId xmlns:p14="http://schemas.microsoft.com/office/powerpoint/2010/main" val="1735538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of brushing and linking on small multiples. </a:t>
            </a:r>
          </a:p>
          <a:p>
            <a:r>
              <a:rPr lang="en-US" dirty="0"/>
              <a:t>&lt;next&gt; </a:t>
            </a:r>
          </a:p>
        </p:txBody>
      </p:sp>
    </p:spTree>
    <p:extLst>
      <p:ext uri="{BB962C8B-B14F-4D97-AF65-F5344CB8AC3E}">
        <p14:creationId xmlns:p14="http://schemas.microsoft.com/office/powerpoint/2010/main" val="2412789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an example in a multiform visualization. </a:t>
            </a:r>
          </a:p>
          <a:p>
            <a:r>
              <a:rPr lang="en-US" dirty="0"/>
              <a:t>This is what you’ll be working on in your homework this week. </a:t>
            </a:r>
          </a:p>
        </p:txBody>
      </p:sp>
    </p:spTree>
    <p:extLst>
      <p:ext uri="{BB962C8B-B14F-4D97-AF65-F5344CB8AC3E}">
        <p14:creationId xmlns:p14="http://schemas.microsoft.com/office/powerpoint/2010/main" val="608538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I want to touch on for coordinated views is shared navigation. This is another way to coordinate facets. </a:t>
            </a:r>
          </a:p>
          <a:p>
            <a:r>
              <a:rPr lang="en-US" dirty="0"/>
              <a:t>The idea here is that if you navigate in one view the other views update similarly. </a:t>
            </a:r>
          </a:p>
        </p:txBody>
      </p:sp>
    </p:spTree>
    <p:extLst>
      <p:ext uri="{BB962C8B-B14F-4D97-AF65-F5344CB8AC3E}">
        <p14:creationId xmlns:p14="http://schemas.microsoft.com/office/powerpoint/2010/main" val="3245728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I want to touch on for coordinated views is shared navigation. This is another way to coordinate facets. </a:t>
            </a:r>
          </a:p>
          <a:p>
            <a:r>
              <a:rPr lang="en-US" dirty="0"/>
              <a:t>The idea here is that if you navigate in one view the other views update similarly. </a:t>
            </a:r>
          </a:p>
        </p:txBody>
      </p:sp>
    </p:spTree>
    <p:extLst>
      <p:ext uri="{BB962C8B-B14F-4D97-AF65-F5344CB8AC3E}">
        <p14:creationId xmlns:p14="http://schemas.microsoft.com/office/powerpoint/2010/main" val="286742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The very last point I want to touch on is a caveat – which is that coordinated multiple view systems are often unintuitive and difficult to use. They can be really effective tools for visualizing large datasets, but you need to know your audience and plan accordingly.  </a:t>
            </a:r>
          </a:p>
          <a:p>
            <a:endParaRPr lang="en-US" dirty="0"/>
          </a:p>
        </p:txBody>
      </p:sp>
    </p:spTree>
    <p:extLst>
      <p:ext uri="{BB962C8B-B14F-4D97-AF65-F5344CB8AC3E}">
        <p14:creationId xmlns:p14="http://schemas.microsoft.com/office/powerpoint/2010/main" val="11498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big challenge when designing visualizations is figuring out how to effectively fit large amounts of data onto a visualization shown on a small screen. </a:t>
            </a:r>
          </a:p>
          <a:p>
            <a:r>
              <a:rPr lang="en-US" dirty="0"/>
              <a:t>Over the years, numerous approaches to this challenge have been used &lt;next&gt;  </a:t>
            </a:r>
          </a:p>
        </p:txBody>
      </p:sp>
    </p:spTree>
    <p:extLst>
      <p:ext uri="{BB962C8B-B14F-4D97-AF65-F5344CB8AC3E}">
        <p14:creationId xmlns:p14="http://schemas.microsoft.com/office/powerpoint/2010/main" val="74855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word facet is a verb that means to split. &lt;next&gt;</a:t>
            </a:r>
          </a:p>
        </p:txBody>
      </p:sp>
    </p:spTree>
    <p:extLst>
      <p:ext uri="{BB962C8B-B14F-4D97-AF65-F5344CB8AC3E}">
        <p14:creationId xmlns:p14="http://schemas.microsoft.com/office/powerpoint/2010/main" val="1829656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visualization, faceting refers to splitting your visualization into multiple views or layers. </a:t>
            </a:r>
          </a:p>
          <a:p>
            <a:r>
              <a:rPr lang="en-US" dirty="0"/>
              <a:t>Views are splits of data that are shown side-by-side, and layers are splits of data that are shown superimposed. </a:t>
            </a:r>
          </a:p>
          <a:p>
            <a:r>
              <a:rPr lang="en-US" dirty="0"/>
              <a:t>&lt;next&gt; </a:t>
            </a:r>
          </a:p>
          <a:p>
            <a:endParaRPr lang="en-US" dirty="0"/>
          </a:p>
        </p:txBody>
      </p:sp>
    </p:spTree>
    <p:extLst>
      <p:ext uri="{BB962C8B-B14F-4D97-AF65-F5344CB8AC3E}">
        <p14:creationId xmlns:p14="http://schemas.microsoft.com/office/powerpoint/2010/main" val="1365550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why do we use faceting? </a:t>
            </a:r>
          </a:p>
          <a:p>
            <a:r>
              <a:rPr lang="en-US" dirty="0"/>
              <a:t>Well, for two main reasons. </a:t>
            </a:r>
          </a:p>
          <a:p>
            <a:r>
              <a:rPr lang="en-US" dirty="0"/>
              <a:t>It can help reduce the complexity of a visualization, and helps ensure our visualizations are relying on vision instead of memory, which you may remember is one of the design rules of thumb we talked about early in the semester. </a:t>
            </a:r>
          </a:p>
          <a:p>
            <a:r>
              <a:rPr lang="en-US" dirty="0"/>
              <a:t>&lt;next&gt; </a:t>
            </a:r>
          </a:p>
        </p:txBody>
      </p:sp>
    </p:spTree>
    <p:extLst>
      <p:ext uri="{BB962C8B-B14F-4D97-AF65-F5344CB8AC3E}">
        <p14:creationId xmlns:p14="http://schemas.microsoft.com/office/powerpoint/2010/main" val="2808381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 bit more at side-by-side views. </a:t>
            </a:r>
          </a:p>
          <a:p>
            <a:r>
              <a:rPr lang="en-US" dirty="0"/>
              <a:t>Some pros to this approach are that the two views of data are easy to compare. </a:t>
            </a:r>
          </a:p>
          <a:p>
            <a:r>
              <a:rPr lang="en-US" dirty="0"/>
              <a:t>And a con is that this approach takes up a lot of screen space. </a:t>
            </a:r>
          </a:p>
          <a:p>
            <a:r>
              <a:rPr lang="en-US" dirty="0"/>
              <a:t>&lt;next&gt; </a:t>
            </a:r>
          </a:p>
        </p:txBody>
      </p:sp>
    </p:spTree>
    <p:extLst>
      <p:ext uri="{BB962C8B-B14F-4D97-AF65-F5344CB8AC3E}">
        <p14:creationId xmlns:p14="http://schemas.microsoft.com/office/powerpoint/2010/main" val="518819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let’s go back to the </a:t>
            </a:r>
            <a:r>
              <a:rPr lang="en-US" dirty="0" err="1"/>
              <a:t>gapminder</a:t>
            </a:r>
            <a:r>
              <a:rPr lang="en-US" dirty="0"/>
              <a:t> example we’ve seen before. </a:t>
            </a:r>
          </a:p>
          <a:p>
            <a:r>
              <a:rPr lang="en-US" dirty="0"/>
              <a:t>I can facet my data so that I have side-by-side views showing data from different regions of the world. </a:t>
            </a:r>
          </a:p>
          <a:p>
            <a:r>
              <a:rPr lang="en-US" dirty="0"/>
              <a:t>This makes it easy to compare between these two regions, but now I need twice as much space to show my data as I would with one view. </a:t>
            </a:r>
          </a:p>
        </p:txBody>
      </p:sp>
    </p:spTree>
    <p:extLst>
      <p:ext uri="{BB962C8B-B14F-4D97-AF65-F5344CB8AC3E}">
        <p14:creationId xmlns:p14="http://schemas.microsoft.com/office/powerpoint/2010/main" val="1774001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superimposed layers have the benefit of requiring less scree space, but still being easy to compare. </a:t>
            </a:r>
          </a:p>
          <a:p>
            <a:r>
              <a:rPr lang="en-US" dirty="0"/>
              <a:t>The downside to superimposed layers of data is that it limits your encoding options, and can get messy with many facets. </a:t>
            </a:r>
          </a:p>
          <a:p>
            <a:r>
              <a:rPr lang="en-US" dirty="0"/>
              <a:t>&lt;next&gt; </a:t>
            </a:r>
          </a:p>
        </p:txBody>
      </p:sp>
    </p:spTree>
    <p:extLst>
      <p:ext uri="{BB962C8B-B14F-4D97-AF65-F5344CB8AC3E}">
        <p14:creationId xmlns:p14="http://schemas.microsoft.com/office/powerpoint/2010/main" val="1333894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01935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115605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09" name="Title Text"/>
          <p:cNvSpPr txBox="1">
            <a:spLocks noGrp="1"/>
          </p:cNvSpPr>
          <p:nvPr>
            <p:ph type="title"/>
          </p:nvPr>
        </p:nvSpPr>
        <p:spPr>
          <a:prstGeom prst="rect">
            <a:avLst/>
          </a:prstGeom>
        </p:spPr>
        <p:txBody>
          <a:bodyPr/>
          <a:lstStyle/>
          <a:p>
            <a:r>
              <a:t>Title Text</a:t>
            </a:r>
          </a:p>
        </p:txBody>
      </p:sp>
      <p:sp>
        <p:nvSpPr>
          <p:cNvPr id="21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1" name="Slide Number"/>
          <p:cNvSpPr txBox="1">
            <a:spLocks noGrp="1"/>
          </p:cNvSpPr>
          <p:nvPr>
            <p:ph type="sldNum" sz="quarter" idx="2"/>
          </p:nvPr>
        </p:nvSpPr>
        <p:spPr>
          <a:xfrm>
            <a:off x="23939500" y="132715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709044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23062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theme" Target="../theme/theme2.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6" r:id="rId2"/>
    <p:sldLayoutId id="2147483879" r:id="rId3"/>
    <p:sldLayoutId id="2147483880" r:id="rId4"/>
    <p:sldLayoutId id="2147483881" r:id="rId5"/>
    <p:sldLayoutId id="2147483882" r:id="rId6"/>
    <p:sldLayoutId id="2147483883" r:id="rId7"/>
    <p:sldLayoutId id="2147483884" r:id="rId8"/>
    <p:sldLayoutId id="2147483885" r:id="rId9"/>
    <p:sldLayoutId id="2147483887" r:id="rId10"/>
    <p:sldLayoutId id="2147483890" r:id="rId11"/>
    <p:sldLayoutId id="2147483891" r:id="rId12"/>
    <p:sldLayoutId id="2147483892" r:id="rId13"/>
    <p:sldLayoutId id="2147483893" r:id="rId14"/>
    <p:sldLayoutId id="2147483894" r:id="rId15"/>
    <p:sldLayoutId id="2147483911"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7.tif"/><Relationship Id="rId5" Type="http://schemas.openxmlformats.org/officeDocument/2006/relationships/image" Target="../media/image25.tif"/><Relationship Id="rId4" Type="http://schemas.openxmlformats.org/officeDocument/2006/relationships/image" Target="../media/image24.t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openxmlformats.org/officeDocument/2006/relationships/image" Target="../media/image22.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0.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png"/><Relationship Id="rId5" Type="http://schemas.openxmlformats.org/officeDocument/2006/relationships/image" Target="../media/image22.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www.cs.umd.edu/~ben/papers/Shneiderman1996eyes.pdf"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2.jpg"/><Relationship Id="rId5" Type="http://schemas.openxmlformats.org/officeDocument/2006/relationships/image" Target="../media/image31.png"/><Relationship Id="rId4" Type="http://schemas.openxmlformats.org/officeDocument/2006/relationships/hyperlink" Target="https://fivethirtyeight.com/features/an-ode-to-kobe-bryant-in-two-chart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cs.umd.edu/~ben/papers/Shneiderman1996eyes.pdf"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2.jpg"/><Relationship Id="rId5" Type="http://schemas.openxmlformats.org/officeDocument/2006/relationships/image" Target="../media/image31.png"/><Relationship Id="rId4" Type="http://schemas.openxmlformats.org/officeDocument/2006/relationships/hyperlink" Target="https://fivethirtyeight.com/features/an-ode-to-kobe-bryant-in-two-chart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image" Target="../media/image22.jp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33.png"/><Relationship Id="rId5" Type="http://schemas.openxmlformats.org/officeDocument/2006/relationships/hyperlink" Target="https://bl.ocks.org/mbostock/4063663" TargetMode="Externa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3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2.jp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9.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2.png"/><Relationship Id="rId5" Type="http://schemas.openxmlformats.org/officeDocument/2006/relationships/image" Target="../media/image22.jp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5.tif"/><Relationship Id="rId4" Type="http://schemas.openxmlformats.org/officeDocument/2006/relationships/image" Target="../media/image24.ti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09</a:t>
            </a:r>
            <a:r>
              <a:rPr dirty="0"/>
              <a:t>:</a:t>
            </a:r>
            <a:r>
              <a:rPr lang="en-US" dirty="0"/>
              <a:t> Interaction and </a:t>
            </a:r>
            <a:br>
              <a:rPr lang="en-US" dirty="0"/>
            </a:br>
            <a:r>
              <a:rPr lang="en-US" dirty="0"/>
              <a:t>Faceting</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pic>
        <p:nvPicPr>
          <p:cNvPr id="7" name="fig12.1.pdf">
            <a:extLst>
              <a:ext uri="{FF2B5EF4-FFF2-40B4-BE49-F238E27FC236}">
                <a16:creationId xmlns:a16="http://schemas.microsoft.com/office/drawing/2014/main" id="{189AE219-3850-F84F-8E61-3285266F9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827155"/>
            <a:ext cx="9548210" cy="2515754"/>
          </a:xfrm>
          <a:prstGeom prst="rect">
            <a:avLst/>
          </a:prstGeom>
          <a:ln w="12700">
            <a:miter lim="400000"/>
          </a:ln>
        </p:spPr>
      </p:pic>
      <p:pic>
        <p:nvPicPr>
          <p:cNvPr id="8" name="droppedImage.tiff" descr="droppedImage.tiff">
            <a:extLst>
              <a:ext uri="{FF2B5EF4-FFF2-40B4-BE49-F238E27FC236}">
                <a16:creationId xmlns:a16="http://schemas.microsoft.com/office/drawing/2014/main" id="{1B1D1BDE-A8B7-1349-A8CC-86970CA6F7C4}"/>
              </a:ext>
            </a:extLst>
          </p:cNvPr>
          <p:cNvPicPr>
            <a:picLocks noChangeAspect="1"/>
          </p:cNvPicPr>
          <p:nvPr/>
        </p:nvPicPr>
        <p:blipFill>
          <a:blip r:embed="rId4"/>
          <a:stretch>
            <a:fillRect/>
          </a:stretch>
        </p:blipFill>
        <p:spPr>
          <a:xfrm>
            <a:off x="17206790" y="3726764"/>
            <a:ext cx="6904160" cy="3616145"/>
          </a:xfrm>
          <a:prstGeom prst="rect">
            <a:avLst/>
          </a:prstGeom>
          <a:ln w="12700">
            <a:miter lim="400000"/>
          </a:ln>
        </p:spPr>
      </p:pic>
      <p:pic>
        <p:nvPicPr>
          <p:cNvPr id="9" name="droppedImage.tiff" descr="droppedImage.tiff">
            <a:extLst>
              <a:ext uri="{FF2B5EF4-FFF2-40B4-BE49-F238E27FC236}">
                <a16:creationId xmlns:a16="http://schemas.microsoft.com/office/drawing/2014/main" id="{8F68E098-FA3F-BF4B-ACDE-EA05636A09AE}"/>
              </a:ext>
            </a:extLst>
          </p:cNvPr>
          <p:cNvPicPr>
            <a:picLocks noChangeAspect="1"/>
          </p:cNvPicPr>
          <p:nvPr/>
        </p:nvPicPr>
        <p:blipFill>
          <a:blip r:embed="rId5"/>
          <a:stretch>
            <a:fillRect/>
          </a:stretch>
        </p:blipFill>
        <p:spPr>
          <a:xfrm>
            <a:off x="10334167" y="3726764"/>
            <a:ext cx="6813755" cy="3616145"/>
          </a:xfrm>
          <a:prstGeom prst="rect">
            <a:avLst/>
          </a:prstGeom>
          <a:ln w="12700">
            <a:miter lim="400000"/>
          </a:ln>
        </p:spPr>
      </p:pic>
      <p:pic>
        <p:nvPicPr>
          <p:cNvPr id="10" name="droppedImage.tiff" descr="droppedImage.tiff">
            <a:extLst>
              <a:ext uri="{FF2B5EF4-FFF2-40B4-BE49-F238E27FC236}">
                <a16:creationId xmlns:a16="http://schemas.microsoft.com/office/drawing/2014/main" id="{29B4806B-B2D2-8F41-8782-4E19DCC26F4C}"/>
              </a:ext>
            </a:extLst>
          </p:cNvPr>
          <p:cNvPicPr>
            <a:picLocks noChangeAspect="1"/>
          </p:cNvPicPr>
          <p:nvPr/>
        </p:nvPicPr>
        <p:blipFill>
          <a:blip r:embed="rId6"/>
          <a:stretch>
            <a:fillRect/>
          </a:stretch>
        </p:blipFill>
        <p:spPr>
          <a:xfrm>
            <a:off x="12496483" y="8023532"/>
            <a:ext cx="9420613" cy="5019368"/>
          </a:xfrm>
          <a:prstGeom prst="rect">
            <a:avLst/>
          </a:prstGeom>
          <a:ln w="12700">
            <a:miter lim="400000"/>
          </a:ln>
        </p:spPr>
      </p:pic>
      <p:sp>
        <p:nvSpPr>
          <p:cNvPr id="11" name="Arrow">
            <a:extLst>
              <a:ext uri="{FF2B5EF4-FFF2-40B4-BE49-F238E27FC236}">
                <a16:creationId xmlns:a16="http://schemas.microsoft.com/office/drawing/2014/main" id="{715D5076-7191-1147-843B-F9444EF864ED}"/>
              </a:ext>
            </a:extLst>
          </p:cNvPr>
          <p:cNvSpPr/>
          <p:nvPr/>
        </p:nvSpPr>
        <p:spPr>
          <a:xfrm rot="5400000">
            <a:off x="16571789" y="7353233"/>
            <a:ext cx="1270000" cy="1270000"/>
          </a:xfrm>
          <a:prstGeom prst="rightArrow">
            <a:avLst>
              <a:gd name="adj1" fmla="val 32000"/>
              <a:gd name="adj2" fmla="val 44000"/>
            </a:avLst>
          </a:prstGeom>
          <a:solidFill>
            <a:srgbClr val="000000"/>
          </a:solidFill>
          <a:ln w="25400">
            <a:solidFill>
              <a:srgbClr val="000000"/>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Helvetica"/>
              <a:sym typeface="Gill Sans"/>
            </a:endParaRPr>
          </a:p>
        </p:txBody>
      </p:sp>
      <p:sp>
        <p:nvSpPr>
          <p:cNvPr id="2" name="Rectangle 1">
            <a:extLst>
              <a:ext uri="{FF2B5EF4-FFF2-40B4-BE49-F238E27FC236}">
                <a16:creationId xmlns:a16="http://schemas.microsoft.com/office/drawing/2014/main" id="{12C8026C-9171-274D-945A-F900C595F80F}"/>
              </a:ext>
            </a:extLst>
          </p:cNvPr>
          <p:cNvSpPr/>
          <p:nvPr/>
        </p:nvSpPr>
        <p:spPr>
          <a:xfrm>
            <a:off x="17955245" y="12892965"/>
            <a:ext cx="5407249" cy="646331"/>
          </a:xfrm>
          <a:prstGeom prst="rect">
            <a:avLst/>
          </a:prstGeom>
        </p:spPr>
        <p:txBody>
          <a:bodyPr wrap="none">
            <a:spAutoFit/>
          </a:bodyPr>
          <a:lstStyle/>
          <a:p>
            <a:r>
              <a:rPr lang="en-US" sz="3600" dirty="0"/>
              <a:t>https://</a:t>
            </a:r>
            <a:r>
              <a:rPr lang="en-US" sz="3600" dirty="0" err="1"/>
              <a:t>www.gapminder.org</a:t>
            </a:r>
            <a:r>
              <a:rPr lang="en-US" sz="3600" dirty="0"/>
              <a:t>/</a:t>
            </a:r>
          </a:p>
        </p:txBody>
      </p:sp>
      <p:sp>
        <p:nvSpPr>
          <p:cNvPr id="15" name="Rectangle 14">
            <a:extLst>
              <a:ext uri="{FF2B5EF4-FFF2-40B4-BE49-F238E27FC236}">
                <a16:creationId xmlns:a16="http://schemas.microsoft.com/office/drawing/2014/main" id="{DAD9E814-1264-4440-A67A-DA140B369350}"/>
              </a:ext>
            </a:extLst>
          </p:cNvPr>
          <p:cNvSpPr/>
          <p:nvPr/>
        </p:nvSpPr>
        <p:spPr>
          <a:xfrm>
            <a:off x="785956" y="3599693"/>
            <a:ext cx="10085243"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Superimposed Layers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Requires less screen space</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endParaRPr lang="en-US" sz="5400"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Limits encoding options</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Can get messy</a:t>
            </a:r>
            <a:endParaRPr lang="en-US" sz="5400" dirty="0">
              <a:solidFill>
                <a:schemeClr val="tx1"/>
              </a:solidFill>
              <a:latin typeface="+mn-lt"/>
            </a:endParaRPr>
          </a:p>
        </p:txBody>
      </p:sp>
    </p:spTree>
    <p:extLst>
      <p:ext uri="{BB962C8B-B14F-4D97-AF65-F5344CB8AC3E}">
        <p14:creationId xmlns:p14="http://schemas.microsoft.com/office/powerpoint/2010/main" val="68243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9" name="Rectangle 8">
            <a:extLst>
              <a:ext uri="{FF2B5EF4-FFF2-40B4-BE49-F238E27FC236}">
                <a16:creationId xmlns:a16="http://schemas.microsoft.com/office/drawing/2014/main" id="{E6FB909B-E9C3-644F-A89D-A9F9A10DBE4E}"/>
              </a:ext>
            </a:extLst>
          </p:cNvPr>
          <p:cNvSpPr/>
          <p:nvPr/>
        </p:nvSpPr>
        <p:spPr>
          <a:xfrm>
            <a:off x="785957" y="3599693"/>
            <a:ext cx="2332499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Coordination </a:t>
            </a:r>
            <a:r>
              <a:rPr lang="en-US" sz="5400" b="1" dirty="0">
                <a:solidFill>
                  <a:schemeClr val="tx1"/>
                </a:solidFill>
                <a:latin typeface="Gill Sans"/>
                <a:sym typeface="Wingdings" pitchFamily="2" charset="2"/>
              </a:rPr>
              <a:t></a:t>
            </a:r>
            <a:r>
              <a:rPr lang="en-US" sz="5400" b="1" dirty="0">
                <a:solidFill>
                  <a:srgbClr val="FF4013"/>
                </a:solidFill>
                <a:latin typeface="Gill Sans"/>
                <a:sym typeface="Wingdings" pitchFamily="2" charset="2"/>
              </a:rPr>
              <a:t> </a:t>
            </a:r>
            <a:r>
              <a:rPr lang="en-US" sz="5400" dirty="0">
                <a:latin typeface="+mn-lt"/>
                <a:sym typeface="Wingdings" pitchFamily="2" charset="2"/>
              </a:rPr>
              <a:t>In addition to arranging views side-by-side vs. superimposed we need to choose how to coordinate them (or not)</a:t>
            </a:r>
            <a:endParaRPr lang="en-US" sz="5400" dirty="0">
              <a:latin typeface="+mn-lt"/>
            </a:endParaRPr>
          </a:p>
        </p:txBody>
      </p:sp>
    </p:spTree>
    <p:extLst>
      <p:ext uri="{BB962C8B-B14F-4D97-AF65-F5344CB8AC3E}">
        <p14:creationId xmlns:p14="http://schemas.microsoft.com/office/powerpoint/2010/main" val="2798483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pic>
        <p:nvPicPr>
          <p:cNvPr id="8" name="Picture 7" descr="A screenshot of a social media post&#10;&#10;Description automatically generated">
            <a:extLst>
              <a:ext uri="{FF2B5EF4-FFF2-40B4-BE49-F238E27FC236}">
                <a16:creationId xmlns:a16="http://schemas.microsoft.com/office/drawing/2014/main" id="{C5BAB724-4AE5-5942-8932-0E5D3A868243}"/>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785957" y="6514140"/>
            <a:ext cx="9857563" cy="622503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30E77596-46A5-9846-8A41-167BB2A76281}"/>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6795917"/>
            <a:ext cx="12319922" cy="5661481"/>
          </a:xfrm>
          <a:prstGeom prst="rect">
            <a:avLst/>
          </a:prstGeom>
        </p:spPr>
      </p:pic>
      <p:sp>
        <p:nvSpPr>
          <p:cNvPr id="7" name="Frame 6">
            <a:extLst>
              <a:ext uri="{FF2B5EF4-FFF2-40B4-BE49-F238E27FC236}">
                <a16:creationId xmlns:a16="http://schemas.microsoft.com/office/drawing/2014/main" id="{E64C4EA3-2715-BF4C-B5EE-9B0C9BFD52D0}"/>
              </a:ext>
            </a:extLst>
          </p:cNvPr>
          <p:cNvSpPr/>
          <p:nvPr/>
        </p:nvSpPr>
        <p:spPr>
          <a:xfrm>
            <a:off x="785957" y="7583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Frame 9">
            <a:extLst>
              <a:ext uri="{FF2B5EF4-FFF2-40B4-BE49-F238E27FC236}">
                <a16:creationId xmlns:a16="http://schemas.microsoft.com/office/drawing/2014/main" id="{589E731B-07C9-E84B-A3FC-D235EFE2D111}"/>
              </a:ext>
            </a:extLst>
          </p:cNvPr>
          <p:cNvSpPr/>
          <p:nvPr/>
        </p:nvSpPr>
        <p:spPr>
          <a:xfrm>
            <a:off x="785957" y="9486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ectangle 8">
            <a:extLst>
              <a:ext uri="{FF2B5EF4-FFF2-40B4-BE49-F238E27FC236}">
                <a16:creationId xmlns:a16="http://schemas.microsoft.com/office/drawing/2014/main" id="{61BEE55A-6FE6-8C41-87EF-338AD977105F}"/>
              </a:ext>
            </a:extLst>
          </p:cNvPr>
          <p:cNvSpPr/>
          <p:nvPr/>
        </p:nvSpPr>
        <p:spPr>
          <a:xfrm>
            <a:off x="785957" y="3599693"/>
            <a:ext cx="2332499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Coordination </a:t>
            </a:r>
            <a:r>
              <a:rPr lang="en-US" sz="5400" b="1" dirty="0">
                <a:solidFill>
                  <a:schemeClr val="tx1"/>
                </a:solidFill>
                <a:latin typeface="Gill Sans"/>
                <a:sym typeface="Wingdings" pitchFamily="2" charset="2"/>
              </a:rPr>
              <a:t></a:t>
            </a:r>
            <a:r>
              <a:rPr lang="en-US" sz="5400" b="1" dirty="0">
                <a:solidFill>
                  <a:srgbClr val="FF4013"/>
                </a:solidFill>
                <a:latin typeface="Gill Sans"/>
                <a:sym typeface="Wingdings" pitchFamily="2" charset="2"/>
              </a:rPr>
              <a:t> </a:t>
            </a:r>
            <a:r>
              <a:rPr lang="en-US" sz="5400" dirty="0">
                <a:latin typeface="+mn-lt"/>
                <a:sym typeface="Wingdings" pitchFamily="2" charset="2"/>
              </a:rPr>
              <a:t>In addition to arranging views side-by-side vs. superimposed we need to choose how to coordinate them (or not)</a:t>
            </a:r>
            <a:endParaRPr lang="en-US" sz="5400" dirty="0">
              <a:latin typeface="+mn-lt"/>
            </a:endParaRPr>
          </a:p>
        </p:txBody>
      </p:sp>
    </p:spTree>
    <p:extLst>
      <p:ext uri="{BB962C8B-B14F-4D97-AF65-F5344CB8AC3E}">
        <p14:creationId xmlns:p14="http://schemas.microsoft.com/office/powerpoint/2010/main" val="326345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sym typeface="Wingdings" pitchFamily="2" charset="2"/>
              </a:rPr>
              <a:t>Coordination </a:t>
            </a:r>
            <a:r>
              <a:rPr lang="en-US" sz="5400" b="1" dirty="0">
                <a:solidFill>
                  <a:schemeClr val="tx1"/>
                </a:solidFill>
                <a:latin typeface="Gill Sans"/>
                <a:sym typeface="Wingdings" pitchFamily="2" charset="2"/>
              </a:rPr>
              <a:t> Multiform</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2" name="Frame 1">
            <a:extLst>
              <a:ext uri="{FF2B5EF4-FFF2-40B4-BE49-F238E27FC236}">
                <a16:creationId xmlns:a16="http://schemas.microsoft.com/office/drawing/2014/main" id="{2B5062A6-C0FA-F340-B71D-7244D1A2293D}"/>
              </a:ext>
            </a:extLst>
          </p:cNvPr>
          <p:cNvSpPr/>
          <p:nvPr/>
        </p:nvSpPr>
        <p:spPr>
          <a:xfrm>
            <a:off x="14491855"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Frame 8">
            <a:extLst>
              <a:ext uri="{FF2B5EF4-FFF2-40B4-BE49-F238E27FC236}">
                <a16:creationId xmlns:a16="http://schemas.microsoft.com/office/drawing/2014/main" id="{5C0CEACB-A177-F047-88C7-ABDE84D270C3}"/>
              </a:ext>
            </a:extLst>
          </p:cNvPr>
          <p:cNvSpPr/>
          <p:nvPr/>
        </p:nvSpPr>
        <p:spPr>
          <a:xfrm>
            <a:off x="12718473" y="8892310"/>
            <a:ext cx="50153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Frame 2">
            <a:extLst>
              <a:ext uri="{FF2B5EF4-FFF2-40B4-BE49-F238E27FC236}">
                <a16:creationId xmlns:a16="http://schemas.microsoft.com/office/drawing/2014/main" id="{65987D55-D1E2-E841-805A-CB30A472E13F}"/>
              </a:ext>
            </a:extLst>
          </p:cNvPr>
          <p:cNvSpPr/>
          <p:nvPr/>
        </p:nvSpPr>
        <p:spPr>
          <a:xfrm>
            <a:off x="14491855" y="8836892"/>
            <a:ext cx="3241963" cy="2043545"/>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Frame 9">
            <a:extLst>
              <a:ext uri="{FF2B5EF4-FFF2-40B4-BE49-F238E27FC236}">
                <a16:creationId xmlns:a16="http://schemas.microsoft.com/office/drawing/2014/main" id="{A5795F47-A53C-C041-9A25-3401B34A4D84}"/>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F3625C17-9A6E-EC44-A987-8E00486BC734}"/>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3343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sym typeface="Wingdings" pitchFamily="2" charset="2"/>
              </a:rPr>
              <a:t>Coordination </a:t>
            </a:r>
            <a:r>
              <a:rPr lang="en-US" sz="5400" b="1" dirty="0">
                <a:solidFill>
                  <a:schemeClr val="tx1"/>
                </a:solidFill>
                <a:latin typeface="Gill Sans"/>
                <a:sym typeface="Wingdings" pitchFamily="2" charset="2"/>
              </a:rPr>
              <a:t> Multiform</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2" name="Frame 1">
            <a:extLst>
              <a:ext uri="{FF2B5EF4-FFF2-40B4-BE49-F238E27FC236}">
                <a16:creationId xmlns:a16="http://schemas.microsoft.com/office/drawing/2014/main" id="{2B5062A6-C0FA-F340-B71D-7244D1A2293D}"/>
              </a:ext>
            </a:extLst>
          </p:cNvPr>
          <p:cNvSpPr/>
          <p:nvPr/>
        </p:nvSpPr>
        <p:spPr>
          <a:xfrm>
            <a:off x="14491855"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Frame 8">
            <a:extLst>
              <a:ext uri="{FF2B5EF4-FFF2-40B4-BE49-F238E27FC236}">
                <a16:creationId xmlns:a16="http://schemas.microsoft.com/office/drawing/2014/main" id="{5C0CEACB-A177-F047-88C7-ABDE84D270C3}"/>
              </a:ext>
            </a:extLst>
          </p:cNvPr>
          <p:cNvSpPr/>
          <p:nvPr/>
        </p:nvSpPr>
        <p:spPr>
          <a:xfrm>
            <a:off x="12718473" y="8892310"/>
            <a:ext cx="50153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Frame 2">
            <a:extLst>
              <a:ext uri="{FF2B5EF4-FFF2-40B4-BE49-F238E27FC236}">
                <a16:creationId xmlns:a16="http://schemas.microsoft.com/office/drawing/2014/main" id="{65987D55-D1E2-E841-805A-CB30A472E13F}"/>
              </a:ext>
            </a:extLst>
          </p:cNvPr>
          <p:cNvSpPr/>
          <p:nvPr/>
        </p:nvSpPr>
        <p:spPr>
          <a:xfrm>
            <a:off x="14491855" y="8836892"/>
            <a:ext cx="3241963" cy="2043545"/>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Frame 9">
            <a:extLst>
              <a:ext uri="{FF2B5EF4-FFF2-40B4-BE49-F238E27FC236}">
                <a16:creationId xmlns:a16="http://schemas.microsoft.com/office/drawing/2014/main" id="{A5795F47-A53C-C041-9A25-3401B34A4D84}"/>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F3625C17-9A6E-EC44-A987-8E00486BC734}"/>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2" name="Picture 11" descr="Chart, scatter chart&#10;&#10;Description automatically generated">
            <a:extLst>
              <a:ext uri="{FF2B5EF4-FFF2-40B4-BE49-F238E27FC236}">
                <a16:creationId xmlns:a16="http://schemas.microsoft.com/office/drawing/2014/main" id="{5BC65776-F398-3047-9A97-595CD3448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132" y="5058668"/>
            <a:ext cx="11172423" cy="7970136"/>
          </a:xfrm>
          <a:prstGeom prst="rect">
            <a:avLst/>
          </a:prstGeom>
        </p:spPr>
      </p:pic>
      <p:sp>
        <p:nvSpPr>
          <p:cNvPr id="15" name="TextBox 14">
            <a:extLst>
              <a:ext uri="{FF2B5EF4-FFF2-40B4-BE49-F238E27FC236}">
                <a16:creationId xmlns:a16="http://schemas.microsoft.com/office/drawing/2014/main" id="{BD1818C5-50E8-8B45-B6CD-869DD211D621}"/>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scatter_marginal_hist.html</a:t>
            </a:r>
            <a:endParaRPr lang="en-US" sz="3200" dirty="0"/>
          </a:p>
        </p:txBody>
      </p:sp>
    </p:spTree>
    <p:extLst>
      <p:ext uri="{BB962C8B-B14F-4D97-AF65-F5344CB8AC3E}">
        <p14:creationId xmlns:p14="http://schemas.microsoft.com/office/powerpoint/2010/main" val="70004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3691850" y="12560300"/>
            <a:ext cx="419100" cy="457200"/>
          </a:xfrm>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Overview/Detail</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17332325" y="6350001"/>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8892310"/>
            <a:ext cx="77585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17375333" y="6349999"/>
            <a:ext cx="3157103" cy="4669491"/>
          </a:xfrm>
          <a:prstGeom prst="frame">
            <a:avLst>
              <a:gd name="adj1" fmla="val 10745"/>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3229C3BD-D467-9248-A682-B18FBCBF82DA}"/>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E65A27F8-8A77-6A4E-88BD-4E3B05A28381}"/>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Frame 15">
            <a:extLst>
              <a:ext uri="{FF2B5EF4-FFF2-40B4-BE49-F238E27FC236}">
                <a16:creationId xmlns:a16="http://schemas.microsoft.com/office/drawing/2014/main" id="{58E27E98-4B38-434A-A864-AD165587E5DA}"/>
              </a:ext>
            </a:extLst>
          </p:cNvPr>
          <p:cNvSpPr/>
          <p:nvPr/>
        </p:nvSpPr>
        <p:spPr>
          <a:xfrm>
            <a:off x="12718473" y="7160999"/>
            <a:ext cx="77585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2099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3691850" y="12560300"/>
            <a:ext cx="419100" cy="457200"/>
          </a:xfrm>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Overview/Detail</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5">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5">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17332325" y="6350001"/>
            <a:ext cx="3241963" cy="4585855"/>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8892310"/>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17332325" y="7160998"/>
            <a:ext cx="3241963" cy="2043547"/>
          </a:xfrm>
          <a:prstGeom prst="frame">
            <a:avLst>
              <a:gd name="adj1" fmla="val 10745"/>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3229C3BD-D467-9248-A682-B18FBCBF82DA}"/>
              </a:ext>
            </a:extLst>
          </p:cNvPr>
          <p:cNvSpPr/>
          <p:nvPr/>
        </p:nvSpPr>
        <p:spPr>
          <a:xfrm>
            <a:off x="785957" y="7075112"/>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E65A27F8-8A77-6A4E-88BD-4E3B05A28381}"/>
              </a:ext>
            </a:extLst>
          </p:cNvPr>
          <p:cNvSpPr/>
          <p:nvPr/>
        </p:nvSpPr>
        <p:spPr>
          <a:xfrm>
            <a:off x="785957" y="8978947"/>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Frame 15">
            <a:extLst>
              <a:ext uri="{FF2B5EF4-FFF2-40B4-BE49-F238E27FC236}">
                <a16:creationId xmlns:a16="http://schemas.microsoft.com/office/drawing/2014/main" id="{58E27E98-4B38-434A-A864-AD165587E5DA}"/>
              </a:ext>
            </a:extLst>
          </p:cNvPr>
          <p:cNvSpPr/>
          <p:nvPr/>
        </p:nvSpPr>
        <p:spPr>
          <a:xfrm>
            <a:off x="12718473" y="7160999"/>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Screen Recording 2022-03-21 at 09.23.19" descr="Screen Recording 2022-03-21 at 09.23.19">
            <a:hlinkClick r:id="" action="ppaction://media"/>
            <a:extLst>
              <a:ext uri="{FF2B5EF4-FFF2-40B4-BE49-F238E27FC236}">
                <a16:creationId xmlns:a16="http://schemas.microsoft.com/office/drawing/2014/main" id="{3B3BA172-31D7-264F-8DC9-EE168322976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3050" y="4874276"/>
            <a:ext cx="11665528" cy="8101061"/>
          </a:xfrm>
          <a:prstGeom prst="rect">
            <a:avLst/>
          </a:prstGeom>
        </p:spPr>
      </p:pic>
      <p:sp>
        <p:nvSpPr>
          <p:cNvPr id="15" name="TextBox 14">
            <a:extLst>
              <a:ext uri="{FF2B5EF4-FFF2-40B4-BE49-F238E27FC236}">
                <a16:creationId xmlns:a16="http://schemas.microsoft.com/office/drawing/2014/main" id="{1CBB34DB-B382-8B43-9B6E-E631F64673B0}"/>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a:t>
            </a:r>
            <a:r>
              <a:rPr lang="en-US" sz="3200" dirty="0" err="1"/>
              <a:t>vega</a:t>
            </a:r>
            <a:r>
              <a:rPr lang="en-US" sz="3200" dirty="0"/>
              <a:t>/examples/overview-plus-detail/</a:t>
            </a:r>
          </a:p>
        </p:txBody>
      </p:sp>
    </p:spTree>
    <p:extLst>
      <p:ext uri="{BB962C8B-B14F-4D97-AF65-F5344CB8AC3E}">
        <p14:creationId xmlns:p14="http://schemas.microsoft.com/office/powerpoint/2010/main" val="9814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3691850" y="12560300"/>
            <a:ext cx="419100" cy="457200"/>
          </a:xfrm>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Overview/Detail</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5">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5">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17332325" y="6350001"/>
            <a:ext cx="3241963" cy="4585855"/>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8892310"/>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17290473" y="8914984"/>
            <a:ext cx="3241963" cy="2043546"/>
          </a:xfrm>
          <a:prstGeom prst="frame">
            <a:avLst>
              <a:gd name="adj1" fmla="val 10745"/>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3229C3BD-D467-9248-A682-B18FBCBF82DA}"/>
              </a:ext>
            </a:extLst>
          </p:cNvPr>
          <p:cNvSpPr/>
          <p:nvPr/>
        </p:nvSpPr>
        <p:spPr>
          <a:xfrm>
            <a:off x="785957" y="7075112"/>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E65A27F8-8A77-6A4E-88BD-4E3B05A28381}"/>
              </a:ext>
            </a:extLst>
          </p:cNvPr>
          <p:cNvSpPr/>
          <p:nvPr/>
        </p:nvSpPr>
        <p:spPr>
          <a:xfrm>
            <a:off x="785957" y="8978947"/>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Frame 15">
            <a:extLst>
              <a:ext uri="{FF2B5EF4-FFF2-40B4-BE49-F238E27FC236}">
                <a16:creationId xmlns:a16="http://schemas.microsoft.com/office/drawing/2014/main" id="{58E27E98-4B38-434A-A864-AD165587E5DA}"/>
              </a:ext>
            </a:extLst>
          </p:cNvPr>
          <p:cNvSpPr/>
          <p:nvPr/>
        </p:nvSpPr>
        <p:spPr>
          <a:xfrm>
            <a:off x="12718473" y="7160999"/>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Screen Recording 2022-03-21 at 09.25.50" descr="Screen Recording 2022-03-21 at 09.25.50">
            <a:hlinkClick r:id="" action="ppaction://media"/>
            <a:extLst>
              <a:ext uri="{FF2B5EF4-FFF2-40B4-BE49-F238E27FC236}">
                <a16:creationId xmlns:a16="http://schemas.microsoft.com/office/drawing/2014/main" id="{27FC4DA6-4D34-2D4B-8397-678E9D01FCB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6328" y="4558416"/>
            <a:ext cx="11692312" cy="8717036"/>
          </a:xfrm>
          <a:prstGeom prst="rect">
            <a:avLst/>
          </a:prstGeom>
        </p:spPr>
      </p:pic>
      <p:sp>
        <p:nvSpPr>
          <p:cNvPr id="15" name="TextBox 14">
            <a:extLst>
              <a:ext uri="{FF2B5EF4-FFF2-40B4-BE49-F238E27FC236}">
                <a16:creationId xmlns:a16="http://schemas.microsoft.com/office/drawing/2014/main" id="{C5571662-2F3F-DD4D-87F3-E774FC0D4D33}"/>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seattle_weather_interactive.html</a:t>
            </a:r>
            <a:endParaRPr lang="en-US" sz="3200" dirty="0"/>
          </a:p>
        </p:txBody>
      </p:sp>
    </p:spTree>
    <p:extLst>
      <p:ext uri="{BB962C8B-B14F-4D97-AF65-F5344CB8AC3E}">
        <p14:creationId xmlns:p14="http://schemas.microsoft.com/office/powerpoint/2010/main" val="228536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https://fivethirtyeight.com/features/an-ode-to-kobe-bryant-in-two-charts/">
            <a:extLst>
              <a:ext uri="{FF2B5EF4-FFF2-40B4-BE49-F238E27FC236}">
                <a16:creationId xmlns:a16="http://schemas.microsoft.com/office/drawing/2014/main" id="{5AD84A8A-B0F6-4FA6-AA13-82ACC026E52C}"/>
              </a:ext>
            </a:extLst>
          </p:cNvPr>
          <p:cNvSpPr/>
          <p:nvPr/>
        </p:nvSpPr>
        <p:spPr>
          <a:xfrm>
            <a:off x="8063879" y="13002072"/>
            <a:ext cx="15532101" cy="5642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defTabSz="825500">
              <a:defRPr sz="3000"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lang="en-US" sz="3000" b="0" i="0" u="sng" strike="noStrike" kern="0" cap="none" spc="0" normalizeH="0" baseline="0" noProof="0" dirty="0">
                <a:ln>
                  <a:noFill/>
                </a:ln>
                <a:solidFill>
                  <a:srgbClr val="000000"/>
                </a:solidFill>
                <a:effectLst/>
                <a:uLnTx/>
                <a:uFillTx/>
                <a:latin typeface="Gill Sans"/>
                <a:sym typeface="Gill Sans"/>
                <a:hlinkClick r:id="rId3"/>
              </a:rPr>
              <a:t>Shneiderman, 1996</a:t>
            </a:r>
            <a:endParaRPr kumimoji="0" sz="3000" b="0" i="0" u="sng" strike="noStrike" kern="0" cap="none" spc="0" normalizeH="0" baseline="0" noProof="0" dirty="0">
              <a:ln>
                <a:noFill/>
              </a:ln>
              <a:solidFill>
                <a:srgbClr val="000000"/>
              </a:solidFill>
              <a:effectLst/>
              <a:uLnTx/>
              <a:uFillTx/>
              <a:latin typeface="Gill Sans"/>
              <a:sym typeface="Gill Sans"/>
              <a:hlinkClick r:id="rId4"/>
            </a:endParaRPr>
          </a:p>
        </p:txBody>
      </p:sp>
      <p:sp>
        <p:nvSpPr>
          <p:cNvPr id="5" name="Title 2">
            <a:extLst>
              <a:ext uri="{FF2B5EF4-FFF2-40B4-BE49-F238E27FC236}">
                <a16:creationId xmlns:a16="http://schemas.microsoft.com/office/drawing/2014/main" id="{0081D309-1C3C-B44B-81E6-B3692EA666EE}"/>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Overview/Detail</a:t>
            </a:r>
          </a:p>
        </p:txBody>
      </p:sp>
      <p:sp>
        <p:nvSpPr>
          <p:cNvPr id="7" name="“Overview first, zoom and filter, and…">
            <a:extLst>
              <a:ext uri="{FF2B5EF4-FFF2-40B4-BE49-F238E27FC236}">
                <a16:creationId xmlns:a16="http://schemas.microsoft.com/office/drawing/2014/main" id="{DF2E187C-1E26-1E4A-9C1F-C00B66D49B02}"/>
              </a:ext>
            </a:extLst>
          </p:cNvPr>
          <p:cNvSpPr/>
          <p:nvPr/>
        </p:nvSpPr>
        <p:spPr>
          <a:xfrm>
            <a:off x="15516559" y="10306823"/>
            <a:ext cx="6567054"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5" indent="1143000" algn="l" defTabSz="457200" rtl="0" eaLnBrk="1" fontAlgn="auto" latinLnBrk="0" hangingPunct="0">
              <a:lnSpc>
                <a:spcPct val="100000"/>
              </a:lnSpc>
              <a:spcBef>
                <a:spcPts val="0"/>
              </a:spcBef>
              <a:spcAft>
                <a:spcPts val="0"/>
              </a:spcAft>
              <a:buClrTx/>
              <a:buSzTx/>
              <a:buFontTx/>
              <a:buNone/>
              <a:tabLst/>
              <a:defRPr sz="9600">
                <a:latin typeface="+mn-lt"/>
                <a:ea typeface="+mn-ea"/>
                <a:cs typeface="+mn-cs"/>
                <a:sym typeface="Gill Sans"/>
              </a:defRPr>
            </a:pPr>
            <a:r>
              <a:rPr kumimoji="0" sz="5400" b="0" i="0" u="none" strike="noStrike" kern="0" cap="none" spc="0" normalizeH="0" baseline="0" noProof="0" dirty="0">
                <a:ln>
                  <a:noFill/>
                </a:ln>
                <a:solidFill>
                  <a:srgbClr val="000000"/>
                </a:solidFill>
                <a:effectLst/>
                <a:uLnTx/>
                <a:uFillTx/>
                <a:latin typeface="Gill Sans"/>
                <a:sym typeface="Gill Sans"/>
              </a:rPr>
              <a:t>- Ben </a:t>
            </a:r>
            <a:r>
              <a:rPr kumimoji="0" sz="5400" b="0" i="0" u="none" strike="noStrike" kern="0" cap="none" spc="0" normalizeH="0" baseline="0" noProof="0" dirty="0" err="1">
                <a:ln>
                  <a:noFill/>
                </a:ln>
                <a:solidFill>
                  <a:srgbClr val="000000"/>
                </a:solidFill>
                <a:effectLst/>
                <a:uLnTx/>
                <a:uFillTx/>
                <a:latin typeface="Gill Sans"/>
                <a:sym typeface="Gill Sans"/>
              </a:rPr>
              <a:t>Shneiderman</a:t>
            </a:r>
            <a:r>
              <a:rPr kumimoji="0" sz="5400" b="0" i="0" u="none" strike="noStrike" kern="0" cap="none" spc="0" normalizeH="0" baseline="0" noProof="0" dirty="0">
                <a:ln>
                  <a:noFill/>
                </a:ln>
                <a:solidFill>
                  <a:srgbClr val="000000"/>
                </a:solidFill>
                <a:effectLst/>
                <a:uLnTx/>
                <a:uFillTx/>
                <a:latin typeface="Gill Sans"/>
                <a:sym typeface="Gill Sans"/>
              </a:rPr>
              <a:t> </a:t>
            </a:r>
          </a:p>
        </p:txBody>
      </p:sp>
      <p:pic>
        <p:nvPicPr>
          <p:cNvPr id="8" name="Picture 7">
            <a:extLst>
              <a:ext uri="{FF2B5EF4-FFF2-40B4-BE49-F238E27FC236}">
                <a16:creationId xmlns:a16="http://schemas.microsoft.com/office/drawing/2014/main" id="{90B607B2-FE0D-E749-9AB8-9179B5BA9508}"/>
              </a:ext>
            </a:extLst>
          </p:cNvPr>
          <p:cNvPicPr>
            <a:picLocks noChangeAspect="1"/>
          </p:cNvPicPr>
          <p:nvPr/>
        </p:nvPicPr>
        <p:blipFill rotWithShape="1">
          <a:blip r:embed="rId5"/>
          <a:srcRect t="15210" b="34172"/>
          <a:stretch/>
        </p:blipFill>
        <p:spPr>
          <a:xfrm>
            <a:off x="12192000" y="5269588"/>
            <a:ext cx="10488423" cy="5184163"/>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A9E52E74-062E-0B48-81EA-3144A888713C}"/>
              </a:ext>
            </a:extLst>
          </p:cNvPr>
          <p:cNvPicPr>
            <a:picLocks noChangeAspect="1"/>
          </p:cNvPicPr>
          <p:nvPr/>
        </p:nvPicPr>
        <p:blipFill rotWithShape="1">
          <a:blip r:embed="rId6">
            <a:extLst>
              <a:ext uri="{28A0092B-C50C-407E-A947-70E740481C1C}">
                <a14:useLocalDpi xmlns:a14="http://schemas.microsoft.com/office/drawing/2010/main" val="0"/>
              </a:ext>
            </a:extLst>
          </a:blip>
          <a:srcRect l="51290" t="42281" r="24297" b="24889"/>
          <a:stretch/>
        </p:blipFill>
        <p:spPr>
          <a:xfrm>
            <a:off x="4061488" y="3768303"/>
            <a:ext cx="4611458" cy="8973393"/>
          </a:xfrm>
          <a:prstGeom prst="rect">
            <a:avLst/>
          </a:prstGeom>
        </p:spPr>
      </p:pic>
    </p:spTree>
    <p:extLst>
      <p:ext uri="{BB962C8B-B14F-4D97-AF65-F5344CB8AC3E}">
        <p14:creationId xmlns:p14="http://schemas.microsoft.com/office/powerpoint/2010/main" val="1328468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https://fivethirtyeight.com/features/an-ode-to-kobe-bryant-in-two-charts/">
            <a:extLst>
              <a:ext uri="{FF2B5EF4-FFF2-40B4-BE49-F238E27FC236}">
                <a16:creationId xmlns:a16="http://schemas.microsoft.com/office/drawing/2014/main" id="{5AD84A8A-B0F6-4FA6-AA13-82ACC026E52C}"/>
              </a:ext>
            </a:extLst>
          </p:cNvPr>
          <p:cNvSpPr/>
          <p:nvPr/>
        </p:nvSpPr>
        <p:spPr>
          <a:xfrm>
            <a:off x="8063879" y="13002072"/>
            <a:ext cx="15532101" cy="5642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defTabSz="825500">
              <a:defRPr sz="3000"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lang="en-US" sz="3000" b="0" i="0" u="sng" strike="noStrike" kern="0" cap="none" spc="0" normalizeH="0" baseline="0" noProof="0" dirty="0">
                <a:ln>
                  <a:noFill/>
                </a:ln>
                <a:solidFill>
                  <a:srgbClr val="000000"/>
                </a:solidFill>
                <a:effectLst/>
                <a:uLnTx/>
                <a:uFillTx/>
                <a:latin typeface="Gill Sans"/>
                <a:sym typeface="Gill Sans"/>
                <a:hlinkClick r:id="rId3"/>
              </a:rPr>
              <a:t>Shneiderman, 1996</a:t>
            </a:r>
            <a:endParaRPr kumimoji="0" sz="3000" b="0" i="0" u="sng" strike="noStrike" kern="0" cap="none" spc="0" normalizeH="0" baseline="0" noProof="0" dirty="0">
              <a:ln>
                <a:noFill/>
              </a:ln>
              <a:solidFill>
                <a:srgbClr val="000000"/>
              </a:solidFill>
              <a:effectLst/>
              <a:uLnTx/>
              <a:uFillTx/>
              <a:latin typeface="Gill Sans"/>
              <a:sym typeface="Gill Sans"/>
              <a:hlinkClick r:id="rId4"/>
            </a:endParaRPr>
          </a:p>
        </p:txBody>
      </p:sp>
      <p:sp>
        <p:nvSpPr>
          <p:cNvPr id="5" name="Title 2">
            <a:extLst>
              <a:ext uri="{FF2B5EF4-FFF2-40B4-BE49-F238E27FC236}">
                <a16:creationId xmlns:a16="http://schemas.microsoft.com/office/drawing/2014/main" id="{0081D309-1C3C-B44B-81E6-B3692EA666EE}"/>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Overview/Detail</a:t>
            </a:r>
          </a:p>
        </p:txBody>
      </p:sp>
      <p:sp>
        <p:nvSpPr>
          <p:cNvPr id="7" name="“Overview first, zoom and filter, and…">
            <a:extLst>
              <a:ext uri="{FF2B5EF4-FFF2-40B4-BE49-F238E27FC236}">
                <a16:creationId xmlns:a16="http://schemas.microsoft.com/office/drawing/2014/main" id="{DF2E187C-1E26-1E4A-9C1F-C00B66D49B02}"/>
              </a:ext>
            </a:extLst>
          </p:cNvPr>
          <p:cNvSpPr/>
          <p:nvPr/>
        </p:nvSpPr>
        <p:spPr>
          <a:xfrm>
            <a:off x="15516559" y="10306823"/>
            <a:ext cx="6567054"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5" indent="1143000" algn="l" defTabSz="457200" rtl="0" eaLnBrk="1" fontAlgn="auto" latinLnBrk="0" hangingPunct="0">
              <a:lnSpc>
                <a:spcPct val="100000"/>
              </a:lnSpc>
              <a:spcBef>
                <a:spcPts val="0"/>
              </a:spcBef>
              <a:spcAft>
                <a:spcPts val="0"/>
              </a:spcAft>
              <a:buClrTx/>
              <a:buSzTx/>
              <a:buFontTx/>
              <a:buNone/>
              <a:tabLst/>
              <a:defRPr sz="9600">
                <a:latin typeface="+mn-lt"/>
                <a:ea typeface="+mn-ea"/>
                <a:cs typeface="+mn-cs"/>
                <a:sym typeface="Gill Sans"/>
              </a:defRPr>
            </a:pPr>
            <a:r>
              <a:rPr kumimoji="0" sz="5400" b="0" i="0" u="none" strike="noStrike" kern="0" cap="none" spc="0" normalizeH="0" baseline="0" noProof="0" dirty="0">
                <a:ln>
                  <a:noFill/>
                </a:ln>
                <a:solidFill>
                  <a:srgbClr val="000000"/>
                </a:solidFill>
                <a:effectLst/>
                <a:uLnTx/>
                <a:uFillTx/>
                <a:latin typeface="Gill Sans"/>
                <a:sym typeface="Gill Sans"/>
              </a:rPr>
              <a:t>- Ben </a:t>
            </a:r>
            <a:r>
              <a:rPr kumimoji="0" sz="5400" b="0" i="0" u="none" strike="noStrike" kern="0" cap="none" spc="0" normalizeH="0" baseline="0" noProof="0" dirty="0" err="1">
                <a:ln>
                  <a:noFill/>
                </a:ln>
                <a:solidFill>
                  <a:srgbClr val="000000"/>
                </a:solidFill>
                <a:effectLst/>
                <a:uLnTx/>
                <a:uFillTx/>
                <a:latin typeface="Gill Sans"/>
                <a:sym typeface="Gill Sans"/>
              </a:rPr>
              <a:t>Shneiderman</a:t>
            </a:r>
            <a:r>
              <a:rPr kumimoji="0" sz="5400" b="0" i="0" u="none" strike="noStrike" kern="0" cap="none" spc="0" normalizeH="0" baseline="0" noProof="0" dirty="0">
                <a:ln>
                  <a:noFill/>
                </a:ln>
                <a:solidFill>
                  <a:srgbClr val="000000"/>
                </a:solidFill>
                <a:effectLst/>
                <a:uLnTx/>
                <a:uFillTx/>
                <a:latin typeface="Gill Sans"/>
                <a:sym typeface="Gill Sans"/>
              </a:rPr>
              <a:t> </a:t>
            </a:r>
          </a:p>
        </p:txBody>
      </p:sp>
      <p:pic>
        <p:nvPicPr>
          <p:cNvPr id="8" name="Picture 7">
            <a:extLst>
              <a:ext uri="{FF2B5EF4-FFF2-40B4-BE49-F238E27FC236}">
                <a16:creationId xmlns:a16="http://schemas.microsoft.com/office/drawing/2014/main" id="{90B607B2-FE0D-E749-9AB8-9179B5BA9508}"/>
              </a:ext>
            </a:extLst>
          </p:cNvPr>
          <p:cNvPicPr>
            <a:picLocks noChangeAspect="1"/>
          </p:cNvPicPr>
          <p:nvPr/>
        </p:nvPicPr>
        <p:blipFill rotWithShape="1">
          <a:blip r:embed="rId5"/>
          <a:srcRect t="15210" b="34172"/>
          <a:stretch/>
        </p:blipFill>
        <p:spPr>
          <a:xfrm>
            <a:off x="12192000" y="5269588"/>
            <a:ext cx="10488423" cy="5184163"/>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A9E52E74-062E-0B48-81EA-3144A888713C}"/>
              </a:ext>
            </a:extLst>
          </p:cNvPr>
          <p:cNvPicPr>
            <a:picLocks noChangeAspect="1"/>
          </p:cNvPicPr>
          <p:nvPr/>
        </p:nvPicPr>
        <p:blipFill rotWithShape="1">
          <a:blip r:embed="rId6">
            <a:extLst>
              <a:ext uri="{28A0092B-C50C-407E-A947-70E740481C1C}">
                <a14:useLocalDpi xmlns:a14="http://schemas.microsoft.com/office/drawing/2010/main" val="0"/>
              </a:ext>
            </a:extLst>
          </a:blip>
          <a:srcRect l="51290" t="42281" r="24297" b="24889"/>
          <a:stretch/>
        </p:blipFill>
        <p:spPr>
          <a:xfrm>
            <a:off x="4061488" y="3768303"/>
            <a:ext cx="4611458" cy="8973393"/>
          </a:xfrm>
          <a:prstGeom prst="rect">
            <a:avLst/>
          </a:prstGeom>
        </p:spPr>
      </p:pic>
      <p:sp>
        <p:nvSpPr>
          <p:cNvPr id="2" name="Rectangle 1">
            <a:extLst>
              <a:ext uri="{FF2B5EF4-FFF2-40B4-BE49-F238E27FC236}">
                <a16:creationId xmlns:a16="http://schemas.microsoft.com/office/drawing/2014/main" id="{C1530A4D-D8EF-3243-BD46-285A897AC28D}"/>
              </a:ext>
            </a:extLst>
          </p:cNvPr>
          <p:cNvSpPr/>
          <p:nvPr/>
        </p:nvSpPr>
        <p:spPr>
          <a:xfrm>
            <a:off x="4544291" y="6322924"/>
            <a:ext cx="17041090" cy="37959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tx1"/>
                </a:solidFill>
                <a:effectLst>
                  <a:outerShdw blurRad="38100" dist="12700" dir="5400000" rotWithShape="0">
                    <a:srgbClr val="000000">
                      <a:alpha val="50000"/>
                    </a:srgbClr>
                  </a:outerShdw>
                </a:effectLst>
                <a:uFillTx/>
                <a:latin typeface="+mn-lt"/>
                <a:ea typeface="+mn-ea"/>
                <a:cs typeface="+mn-cs"/>
                <a:sym typeface="Gill Sans"/>
              </a:rPr>
              <a:t>These are Focus + Context Designs. We’ll talk more about this approach in future lectures. </a:t>
            </a:r>
          </a:p>
        </p:txBody>
      </p:sp>
    </p:spTree>
    <p:extLst>
      <p:ext uri="{BB962C8B-B14F-4D97-AF65-F5344CB8AC3E}">
        <p14:creationId xmlns:p14="http://schemas.microsoft.com/office/powerpoint/2010/main" val="505066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Faceting</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C6ECC49A-C880-B24B-B0E3-DBBA776DA9E7}"/>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26640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Small Multiples</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20168469"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7144327"/>
            <a:ext cx="10691959"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20210897" y="7118927"/>
            <a:ext cx="3241963" cy="2043546"/>
          </a:xfrm>
          <a:prstGeom prst="frame">
            <a:avLst>
              <a:gd name="adj1" fmla="val 10745"/>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1BA993CA-1DD9-7F4B-8600-2F753D8F3E85}"/>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649DBC48-4EB2-3741-ADAC-C9032E713490}"/>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5868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Small Multiples</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20168469"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7144327"/>
            <a:ext cx="10691959"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20210897" y="7118927"/>
            <a:ext cx="3241963" cy="2043546"/>
          </a:xfrm>
          <a:prstGeom prst="frame">
            <a:avLst>
              <a:gd name="adj1" fmla="val 10745"/>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1BA993CA-1DD9-7F4B-8600-2F753D8F3E85}"/>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649DBC48-4EB2-3741-ADAC-C9032E713490}"/>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9" name="Picture 8" descr="Chart, scatter chart&#10;&#10;Description automatically generated">
            <a:extLst>
              <a:ext uri="{FF2B5EF4-FFF2-40B4-BE49-F238E27FC236}">
                <a16:creationId xmlns:a16="http://schemas.microsoft.com/office/drawing/2014/main" id="{779346BE-209E-8D46-A74C-3ADBDFAE26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694" y="4487052"/>
            <a:ext cx="10851806" cy="8681445"/>
          </a:xfrm>
          <a:prstGeom prst="rect">
            <a:avLst/>
          </a:prstGeom>
        </p:spPr>
      </p:pic>
      <p:sp>
        <p:nvSpPr>
          <p:cNvPr id="16" name="TextBox 15">
            <a:extLst>
              <a:ext uri="{FF2B5EF4-FFF2-40B4-BE49-F238E27FC236}">
                <a16:creationId xmlns:a16="http://schemas.microsoft.com/office/drawing/2014/main" id="{702EE1ED-ABD9-8C42-9F07-8374C617B9D7}"/>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scatter_matrix.html</a:t>
            </a:r>
            <a:endParaRPr lang="en-US" sz="3200" dirty="0"/>
          </a:p>
        </p:txBody>
      </p:sp>
    </p:spTree>
    <p:extLst>
      <p:ext uri="{BB962C8B-B14F-4D97-AF65-F5344CB8AC3E}">
        <p14:creationId xmlns:p14="http://schemas.microsoft.com/office/powerpoint/2010/main" val="136637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Linked Highlighting </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3" name="Frame 12">
            <a:extLst>
              <a:ext uri="{FF2B5EF4-FFF2-40B4-BE49-F238E27FC236}">
                <a16:creationId xmlns:a16="http://schemas.microsoft.com/office/drawing/2014/main" id="{1BA993CA-1DD9-7F4B-8600-2F753D8F3E85}"/>
              </a:ext>
            </a:extLst>
          </p:cNvPr>
          <p:cNvSpPr/>
          <p:nvPr/>
        </p:nvSpPr>
        <p:spPr>
          <a:xfrm>
            <a:off x="785957" y="7758817"/>
            <a:ext cx="5781098" cy="36576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8" name="Picture 7" descr="A screenshot of a social media post&#10;&#10;Description automatically generated">
            <a:extLst>
              <a:ext uri="{FF2B5EF4-FFF2-40B4-BE49-F238E27FC236}">
                <a16:creationId xmlns:a16="http://schemas.microsoft.com/office/drawing/2014/main" id="{55F61F3B-89D9-584B-9E32-F3D35A4F837B}"/>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Tree>
    <p:extLst>
      <p:ext uri="{BB962C8B-B14F-4D97-AF65-F5344CB8AC3E}">
        <p14:creationId xmlns:p14="http://schemas.microsoft.com/office/powerpoint/2010/main" val="268465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Brushing and Linking</a:t>
            </a:r>
          </a:p>
        </p:txBody>
      </p:sp>
      <p:sp>
        <p:nvSpPr>
          <p:cNvPr id="10" name="https://bl.ocks.org/mbostock/4063663">
            <a:extLst>
              <a:ext uri="{FF2B5EF4-FFF2-40B4-BE49-F238E27FC236}">
                <a16:creationId xmlns:a16="http://schemas.microsoft.com/office/drawing/2014/main" id="{F8F2CCDD-D05A-0444-9969-3BD90DBDEBC7}"/>
              </a:ext>
            </a:extLst>
          </p:cNvPr>
          <p:cNvSpPr/>
          <p:nvPr/>
        </p:nvSpPr>
        <p:spPr>
          <a:xfrm>
            <a:off x="16174853" y="12868910"/>
            <a:ext cx="7162217"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u="sng">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3600" b="0" i="0" u="sng" strike="noStrike" kern="0" cap="none" spc="0" normalizeH="0" baseline="0" noProof="0" dirty="0">
                <a:ln>
                  <a:noFill/>
                </a:ln>
                <a:solidFill>
                  <a:srgbClr val="000000"/>
                </a:solidFill>
                <a:effectLst/>
                <a:uLnTx/>
                <a:uFillTx/>
                <a:latin typeface="Gill Sans"/>
                <a:cs typeface="Helvetica"/>
                <a:sym typeface="Gill Sans"/>
                <a:hlinkClick r:id="rId5"/>
              </a:rPr>
              <a:t>https://bl.ocks.org/mbostock/4063663</a:t>
            </a:r>
          </a:p>
        </p:txBody>
      </p:sp>
      <p:pic>
        <p:nvPicPr>
          <p:cNvPr id="2" name="Screen Recording 2021-09-05 at 12.13.54" descr="Screen Recording 2021-09-05 at 12.13.54">
            <a:hlinkClick r:id="" action="ppaction://media"/>
            <a:extLst>
              <a:ext uri="{FF2B5EF4-FFF2-40B4-BE49-F238E27FC236}">
                <a16:creationId xmlns:a16="http://schemas.microsoft.com/office/drawing/2014/main" id="{431BC042-D2D6-4C40-A749-6E907E4AEC7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558743" y="5388581"/>
            <a:ext cx="7153065" cy="7480329"/>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B873B660-8EC8-D446-85A7-7ADA6EEC48E0}"/>
              </a:ext>
            </a:extLst>
          </p:cNvPr>
          <p:cNvPicPr>
            <a:picLocks noChangeAspect="1"/>
          </p:cNvPicPr>
          <p:nvPr/>
        </p:nvPicPr>
        <p:blipFill rotWithShape="1">
          <a:blip r:embed="rId7">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2" name="Frame 11">
            <a:extLst>
              <a:ext uri="{FF2B5EF4-FFF2-40B4-BE49-F238E27FC236}">
                <a16:creationId xmlns:a16="http://schemas.microsoft.com/office/drawing/2014/main" id="{1D2BF4C3-CF63-704B-9DAB-0A8B48DAD124}"/>
              </a:ext>
            </a:extLst>
          </p:cNvPr>
          <p:cNvSpPr/>
          <p:nvPr/>
        </p:nvSpPr>
        <p:spPr>
          <a:xfrm>
            <a:off x="785957" y="7758817"/>
            <a:ext cx="5781098" cy="365760"/>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ectangle 13">
            <a:extLst>
              <a:ext uri="{FF2B5EF4-FFF2-40B4-BE49-F238E27FC236}">
                <a16:creationId xmlns:a16="http://schemas.microsoft.com/office/drawing/2014/main" id="{236DB02A-EC54-544D-BF6B-0F4ADA9E2F54}"/>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Brushing and Linking </a:t>
            </a:r>
            <a:endParaRPr lang="en-US" sz="5400" b="1" dirty="0">
              <a:solidFill>
                <a:schemeClr val="tx1"/>
              </a:solidFill>
              <a:latin typeface="+mn-lt"/>
            </a:endParaRPr>
          </a:p>
        </p:txBody>
      </p:sp>
    </p:spTree>
    <p:extLst>
      <p:ext uri="{BB962C8B-B14F-4D97-AF65-F5344CB8AC3E}">
        <p14:creationId xmlns:p14="http://schemas.microsoft.com/office/powerpoint/2010/main" val="3915676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Brushing and Linking</a:t>
            </a:r>
          </a:p>
        </p:txBody>
      </p:sp>
      <p:sp>
        <p:nvSpPr>
          <p:cNvPr id="14" name="Rectangle 13">
            <a:extLst>
              <a:ext uri="{FF2B5EF4-FFF2-40B4-BE49-F238E27FC236}">
                <a16:creationId xmlns:a16="http://schemas.microsoft.com/office/drawing/2014/main" id="{6C24EFFA-3F86-A244-8586-E8D1BAC47982}"/>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Brushing and Linking</a:t>
            </a:r>
            <a:endParaRPr lang="en-US" sz="5400" b="1" dirty="0">
              <a:solidFill>
                <a:schemeClr val="tx1"/>
              </a:solidFill>
              <a:latin typeface="+mn-lt"/>
            </a:endParaRPr>
          </a:p>
        </p:txBody>
      </p:sp>
      <p:pic>
        <p:nvPicPr>
          <p:cNvPr id="2" name="final-product" descr="final-product">
            <a:hlinkClick r:id="" action="ppaction://media"/>
            <a:extLst>
              <a:ext uri="{FF2B5EF4-FFF2-40B4-BE49-F238E27FC236}">
                <a16:creationId xmlns:a16="http://schemas.microsoft.com/office/drawing/2014/main" id="{3BA8120E-B94C-3243-AD57-AC389C6267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693"/>
          <a:stretch/>
        </p:blipFill>
        <p:spPr>
          <a:xfrm>
            <a:off x="1600200" y="5090160"/>
            <a:ext cx="20243800" cy="7778892"/>
          </a:xfrm>
          <a:prstGeom prst="rect">
            <a:avLst/>
          </a:prstGeom>
        </p:spPr>
      </p:pic>
    </p:spTree>
    <p:extLst>
      <p:ext uri="{BB962C8B-B14F-4D97-AF65-F5344CB8AC3E}">
        <p14:creationId xmlns:p14="http://schemas.microsoft.com/office/powerpoint/2010/main" val="1417637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Navigation</a:t>
            </a: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3" name="Frame 12">
            <a:extLst>
              <a:ext uri="{FF2B5EF4-FFF2-40B4-BE49-F238E27FC236}">
                <a16:creationId xmlns:a16="http://schemas.microsoft.com/office/drawing/2014/main" id="{1BA993CA-1DD9-7F4B-8600-2F753D8F3E85}"/>
              </a:ext>
            </a:extLst>
          </p:cNvPr>
          <p:cNvSpPr/>
          <p:nvPr/>
        </p:nvSpPr>
        <p:spPr>
          <a:xfrm>
            <a:off x="1138840" y="10695981"/>
            <a:ext cx="5781098" cy="36576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ectangle 8">
            <a:extLst>
              <a:ext uri="{FF2B5EF4-FFF2-40B4-BE49-F238E27FC236}">
                <a16:creationId xmlns:a16="http://schemas.microsoft.com/office/drawing/2014/main" id="{A523A434-8A7C-E04E-90BB-8793F126137B}"/>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endParaRPr lang="en-US" sz="5400" b="1" dirty="0">
              <a:solidFill>
                <a:schemeClr val="tx1"/>
              </a:solidFill>
              <a:latin typeface="+mn-lt"/>
            </a:endParaRPr>
          </a:p>
        </p:txBody>
      </p:sp>
      <p:pic>
        <p:nvPicPr>
          <p:cNvPr id="4" name="Picture 3" descr="A picture containing text, indoor&#10;&#10;Description automatically generated">
            <a:extLst>
              <a:ext uri="{FF2B5EF4-FFF2-40B4-BE49-F238E27FC236}">
                <a16:creationId xmlns:a16="http://schemas.microsoft.com/office/drawing/2014/main" id="{31A1FF41-561F-6743-9BFE-5331F123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2327" y="5461000"/>
            <a:ext cx="7239520" cy="5172398"/>
          </a:xfrm>
          <a:prstGeom prst="rect">
            <a:avLst/>
          </a:prstGeom>
        </p:spPr>
      </p:pic>
      <p:pic>
        <p:nvPicPr>
          <p:cNvPr id="8" name="Picture 7" descr="A picture containing text, indoor, several&#10;&#10;Description automatically generated">
            <a:extLst>
              <a:ext uri="{FF2B5EF4-FFF2-40B4-BE49-F238E27FC236}">
                <a16:creationId xmlns:a16="http://schemas.microsoft.com/office/drawing/2014/main" id="{181FE7E7-93E3-E943-95E4-04E41AE69E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04" y="7023100"/>
            <a:ext cx="5854700" cy="6273800"/>
          </a:xfrm>
          <a:prstGeom prst="rect">
            <a:avLst/>
          </a:prstGeom>
        </p:spPr>
      </p:pic>
      <p:sp>
        <p:nvSpPr>
          <p:cNvPr id="11" name="Frame 10">
            <a:extLst>
              <a:ext uri="{FF2B5EF4-FFF2-40B4-BE49-F238E27FC236}">
                <a16:creationId xmlns:a16="http://schemas.microsoft.com/office/drawing/2014/main" id="{C758CD9A-4C4E-F94E-BE60-8B3DD193D75B}"/>
              </a:ext>
            </a:extLst>
          </p:cNvPr>
          <p:cNvSpPr/>
          <p:nvPr/>
        </p:nvSpPr>
        <p:spPr>
          <a:xfrm>
            <a:off x="17200044" y="5804196"/>
            <a:ext cx="2698023" cy="2242127"/>
          </a:xfrm>
          <a:prstGeom prst="frame">
            <a:avLst>
              <a:gd name="adj1" fmla="val 755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0A70DDDA-6DA7-B946-8362-E6985464F3FA}"/>
              </a:ext>
            </a:extLst>
          </p:cNvPr>
          <p:cNvSpPr/>
          <p:nvPr/>
        </p:nvSpPr>
        <p:spPr>
          <a:xfrm>
            <a:off x="10040504" y="6949205"/>
            <a:ext cx="6172720" cy="6576295"/>
          </a:xfrm>
          <a:prstGeom prst="frame">
            <a:avLst>
              <a:gd name="adj1" fmla="val 3966"/>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5" name="Graphic 14" descr="Swipe Gesture with solid fill">
            <a:extLst>
              <a:ext uri="{FF2B5EF4-FFF2-40B4-BE49-F238E27FC236}">
                <a16:creationId xmlns:a16="http://schemas.microsoft.com/office/drawing/2014/main" id="{3F818F5B-6CA5-1A4F-9A8E-7B74BEA632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242529">
            <a:off x="15347876" y="10979956"/>
            <a:ext cx="2703818" cy="2703818"/>
          </a:xfrm>
          <a:prstGeom prst="rect">
            <a:avLst/>
          </a:prstGeom>
        </p:spPr>
      </p:pic>
      <p:pic>
        <p:nvPicPr>
          <p:cNvPr id="19" name="Graphic 18" descr="Swipe Gesture with solid fill">
            <a:extLst>
              <a:ext uri="{FF2B5EF4-FFF2-40B4-BE49-F238E27FC236}">
                <a16:creationId xmlns:a16="http://schemas.microsoft.com/office/drawing/2014/main" id="{0277D06E-4DBC-FD44-8038-9A1A3B7EF7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242529">
            <a:off x="19203874" y="7210248"/>
            <a:ext cx="2703818" cy="2703818"/>
          </a:xfrm>
          <a:prstGeom prst="rect">
            <a:avLst/>
          </a:prstGeom>
        </p:spPr>
      </p:pic>
    </p:spTree>
    <p:extLst>
      <p:ext uri="{BB962C8B-B14F-4D97-AF65-F5344CB8AC3E}">
        <p14:creationId xmlns:p14="http://schemas.microsoft.com/office/powerpoint/2010/main" val="3330568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26</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Navigation</a:t>
            </a: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5">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3" name="Frame 12">
            <a:extLst>
              <a:ext uri="{FF2B5EF4-FFF2-40B4-BE49-F238E27FC236}">
                <a16:creationId xmlns:a16="http://schemas.microsoft.com/office/drawing/2014/main" id="{1BA993CA-1DD9-7F4B-8600-2F753D8F3E85}"/>
              </a:ext>
            </a:extLst>
          </p:cNvPr>
          <p:cNvSpPr/>
          <p:nvPr/>
        </p:nvSpPr>
        <p:spPr>
          <a:xfrm>
            <a:off x="1138840" y="10695981"/>
            <a:ext cx="5781098" cy="36576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ectangle 8">
            <a:extLst>
              <a:ext uri="{FF2B5EF4-FFF2-40B4-BE49-F238E27FC236}">
                <a16:creationId xmlns:a16="http://schemas.microsoft.com/office/drawing/2014/main" id="{A523A434-8A7C-E04E-90BB-8793F126137B}"/>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endParaRPr lang="en-US" sz="5400" b="1" dirty="0">
              <a:solidFill>
                <a:schemeClr val="tx1"/>
              </a:solidFill>
              <a:latin typeface="+mn-lt"/>
            </a:endParaRPr>
          </a:p>
        </p:txBody>
      </p:sp>
      <p:pic>
        <p:nvPicPr>
          <p:cNvPr id="2" name="Screen Recording 2022-03-21 at 09.32.12" descr="Screen Recording 2022-03-21 at 09.32.12">
            <a:hlinkClick r:id="" action="ppaction://media"/>
            <a:extLst>
              <a:ext uri="{FF2B5EF4-FFF2-40B4-BE49-F238E27FC236}">
                <a16:creationId xmlns:a16="http://schemas.microsoft.com/office/drawing/2014/main" id="{F3FECF0D-085A-B644-900B-B25FD99D0E2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288110" y="3622484"/>
            <a:ext cx="11957050" cy="9265031"/>
          </a:xfrm>
          <a:prstGeom prst="rect">
            <a:avLst/>
          </a:prstGeom>
        </p:spPr>
      </p:pic>
      <p:sp>
        <p:nvSpPr>
          <p:cNvPr id="16" name="TextBox 15">
            <a:extLst>
              <a:ext uri="{FF2B5EF4-FFF2-40B4-BE49-F238E27FC236}">
                <a16:creationId xmlns:a16="http://schemas.microsoft.com/office/drawing/2014/main" id="{BDEECBFD-9262-154E-BB7B-6BA00A010CFB}"/>
              </a:ext>
            </a:extLst>
          </p:cNvPr>
          <p:cNvSpPr txBox="1"/>
          <p:nvPr/>
        </p:nvSpPr>
        <p:spPr>
          <a:xfrm>
            <a:off x="12192000" y="13030443"/>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scatter_matrix.html</a:t>
            </a:r>
            <a:endParaRPr lang="en-US" sz="3200" dirty="0"/>
          </a:p>
        </p:txBody>
      </p:sp>
    </p:spTree>
    <p:extLst>
      <p:ext uri="{BB962C8B-B14F-4D97-AF65-F5344CB8AC3E}">
        <p14:creationId xmlns:p14="http://schemas.microsoft.com/office/powerpoint/2010/main" val="1157571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714BAEE-B7FE-2640-B115-27A1AF2A0E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0" y="3435928"/>
            <a:ext cx="8763000" cy="483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B4970DF-C883-0343-9D48-45D55C9D93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84000" y="8250383"/>
            <a:ext cx="8890000" cy="525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7F03CD7-C5D0-E044-BBDC-32134E8BEA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000" y="3170383"/>
            <a:ext cx="7366000" cy="501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8018D989-E4AD-E74B-A55C-86CE153F1F9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8885382"/>
            <a:ext cx="9906000" cy="341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EBD4F962-1FCF-9F4D-B69D-992EA14C8C1B}"/>
              </a:ext>
            </a:extLst>
          </p:cNvPr>
          <p:cNvSpPr txBox="1">
            <a:spLocks noChangeArrowheads="1"/>
          </p:cNvSpPr>
          <p:nvPr/>
        </p:nvSpPr>
        <p:spPr bwMode="auto">
          <a:xfrm>
            <a:off x="3429000" y="7996383"/>
            <a:ext cx="3175000" cy="60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a:t>Liu et al 2018</a:t>
            </a:r>
          </a:p>
        </p:txBody>
      </p:sp>
      <p:sp>
        <p:nvSpPr>
          <p:cNvPr id="10" name="TextBox 9">
            <a:extLst>
              <a:ext uri="{FF2B5EF4-FFF2-40B4-BE49-F238E27FC236}">
                <a16:creationId xmlns:a16="http://schemas.microsoft.com/office/drawing/2014/main" id="{ED2F2C72-1E7B-B14D-A5CE-A070048AA9DE}"/>
              </a:ext>
            </a:extLst>
          </p:cNvPr>
          <p:cNvSpPr txBox="1">
            <a:spLocks noChangeArrowheads="1"/>
          </p:cNvSpPr>
          <p:nvPr/>
        </p:nvSpPr>
        <p:spPr bwMode="auto">
          <a:xfrm>
            <a:off x="3683000" y="12314383"/>
            <a:ext cx="7239000" cy="60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a:t>Strobelt and Gehrmann et al 2018</a:t>
            </a:r>
          </a:p>
        </p:txBody>
      </p:sp>
      <p:sp>
        <p:nvSpPr>
          <p:cNvPr id="11" name="TextBox 10">
            <a:extLst>
              <a:ext uri="{FF2B5EF4-FFF2-40B4-BE49-F238E27FC236}">
                <a16:creationId xmlns:a16="http://schemas.microsoft.com/office/drawing/2014/main" id="{99F7B6C8-17FA-234D-B67B-34204292149B}"/>
              </a:ext>
            </a:extLst>
          </p:cNvPr>
          <p:cNvSpPr txBox="1">
            <a:spLocks noChangeArrowheads="1"/>
          </p:cNvSpPr>
          <p:nvPr/>
        </p:nvSpPr>
        <p:spPr bwMode="auto">
          <a:xfrm>
            <a:off x="20701000" y="9901383"/>
            <a:ext cx="3175000" cy="11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a:t>Wang et al 2018</a:t>
            </a:r>
          </a:p>
        </p:txBody>
      </p:sp>
      <p:sp>
        <p:nvSpPr>
          <p:cNvPr id="12" name="TextBox 11">
            <a:extLst>
              <a:ext uri="{FF2B5EF4-FFF2-40B4-BE49-F238E27FC236}">
                <a16:creationId xmlns:a16="http://schemas.microsoft.com/office/drawing/2014/main" id="{5AE01E42-25F0-8949-BE2F-EEDF104FEC94}"/>
              </a:ext>
            </a:extLst>
          </p:cNvPr>
          <p:cNvSpPr txBox="1">
            <a:spLocks noChangeArrowheads="1"/>
          </p:cNvSpPr>
          <p:nvPr/>
        </p:nvSpPr>
        <p:spPr bwMode="auto">
          <a:xfrm>
            <a:off x="9645073" y="4225388"/>
            <a:ext cx="3175000" cy="60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dirty="0" err="1"/>
              <a:t>Xie</a:t>
            </a:r>
            <a:r>
              <a:rPr lang="en-US" altLang="en-US" sz="3333" dirty="0"/>
              <a:t> et al 2018</a:t>
            </a:r>
          </a:p>
        </p:txBody>
      </p:sp>
      <p:sp>
        <p:nvSpPr>
          <p:cNvPr id="13" name="Title 2">
            <a:extLst>
              <a:ext uri="{FF2B5EF4-FFF2-40B4-BE49-F238E27FC236}">
                <a16:creationId xmlns:a16="http://schemas.microsoft.com/office/drawing/2014/main" id="{D2345FA4-711D-7E4C-A828-3513225C90B8}"/>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Caveats</a:t>
            </a:r>
          </a:p>
        </p:txBody>
      </p:sp>
    </p:spTree>
    <p:extLst>
      <p:ext uri="{BB962C8B-B14F-4D97-AF65-F5344CB8AC3E}">
        <p14:creationId xmlns:p14="http://schemas.microsoft.com/office/powerpoint/2010/main" val="31551965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075872" y="3737263"/>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Interaction</a:t>
            </a:r>
          </a:p>
          <a:p>
            <a:pPr marL="685800" indent="-685800" algn="l">
              <a:buFont typeface="Arial" panose="020B0604020202020204" pitchFamily="34" charset="0"/>
              <a:buChar char="•"/>
            </a:pPr>
            <a:r>
              <a:rPr lang="en-US" dirty="0"/>
              <a:t>Reviewed Faceting </a:t>
            </a: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764772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ic-10 is DUE today. </a:t>
            </a:r>
          </a:p>
          <a:p>
            <a:pPr marR="0" algn="l" defTabSz="825500" rtl="0" fontAlgn="auto" latinLnBrk="0" hangingPunct="0">
              <a:lnSpc>
                <a:spcPct val="100000"/>
              </a:lnSpc>
              <a:spcBef>
                <a:spcPts val="0"/>
              </a:spcBef>
              <a:spcAft>
                <a:spcPts val="0"/>
              </a:spcAft>
              <a:buClrTx/>
              <a:buSzTx/>
              <a:tabLst/>
            </a:pPr>
            <a:r>
              <a:rPr lang="en-US" b="1" dirty="0"/>
              <a:t>pm-02 is </a:t>
            </a:r>
            <a:r>
              <a:rPr lang="en-US" b="1"/>
              <a:t>OUT today. </a:t>
            </a:r>
            <a:endParaRPr lang="en-US" b="1" dirty="0"/>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pic>
        <p:nvPicPr>
          <p:cNvPr id="11" name="Graphic 10" descr="Database with solid fill">
            <a:extLst>
              <a:ext uri="{FF2B5EF4-FFF2-40B4-BE49-F238E27FC236}">
                <a16:creationId xmlns:a16="http://schemas.microsoft.com/office/drawing/2014/main" id="{725BE4B3-79D2-2C4E-91A3-62B9B4C7D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3965" y="6776314"/>
            <a:ext cx="4433455" cy="4433455"/>
          </a:xfrm>
          <a:prstGeom prst="rect">
            <a:avLst/>
          </a:prstGeom>
        </p:spPr>
      </p:pic>
      <p:pic>
        <p:nvPicPr>
          <p:cNvPr id="12" name="Graphic 11" descr="Database with solid fill">
            <a:extLst>
              <a:ext uri="{FF2B5EF4-FFF2-40B4-BE49-F238E27FC236}">
                <a16:creationId xmlns:a16="http://schemas.microsoft.com/office/drawing/2014/main" id="{DA87D372-9F03-2848-8A44-F5F4FFA46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944" y="7144895"/>
            <a:ext cx="4433455" cy="4433455"/>
          </a:xfrm>
          <a:prstGeom prst="rect">
            <a:avLst/>
          </a:prstGeom>
        </p:spPr>
      </p:pic>
      <p:pic>
        <p:nvPicPr>
          <p:cNvPr id="13" name="Graphic 12" descr="Database with solid fill">
            <a:extLst>
              <a:ext uri="{FF2B5EF4-FFF2-40B4-BE49-F238E27FC236}">
                <a16:creationId xmlns:a16="http://schemas.microsoft.com/office/drawing/2014/main" id="{DA4E7C8B-CC0B-9A41-A224-99742DB9F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744" y="5074515"/>
            <a:ext cx="4433455" cy="4433455"/>
          </a:xfrm>
          <a:prstGeom prst="rect">
            <a:avLst/>
          </a:prstGeom>
        </p:spPr>
      </p:pic>
      <p:pic>
        <p:nvPicPr>
          <p:cNvPr id="14" name="Graphic 13" descr="Database with solid fill">
            <a:extLst>
              <a:ext uri="{FF2B5EF4-FFF2-40B4-BE49-F238E27FC236}">
                <a16:creationId xmlns:a16="http://schemas.microsoft.com/office/drawing/2014/main" id="{3A1E9556-9D56-C142-9149-D8260BDC6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6323" y="5262707"/>
            <a:ext cx="4433455" cy="4433455"/>
          </a:xfrm>
          <a:prstGeom prst="rect">
            <a:avLst/>
          </a:prstGeom>
        </p:spPr>
      </p:pic>
      <p:pic>
        <p:nvPicPr>
          <p:cNvPr id="16" name="Graphic 15" descr="Monitor outline">
            <a:extLst>
              <a:ext uri="{FF2B5EF4-FFF2-40B4-BE49-F238E27FC236}">
                <a16:creationId xmlns:a16="http://schemas.microsoft.com/office/drawing/2014/main" id="{2FB5092E-CECE-7944-934C-E439F8424F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2136" y="7144895"/>
            <a:ext cx="1936175" cy="1936175"/>
          </a:xfrm>
          <a:prstGeom prst="rect">
            <a:avLst/>
          </a:prstGeom>
        </p:spPr>
      </p:pic>
      <p:pic>
        <p:nvPicPr>
          <p:cNvPr id="20" name="Graphic 19" descr="Bulldozer with solid fill">
            <a:extLst>
              <a:ext uri="{FF2B5EF4-FFF2-40B4-BE49-F238E27FC236}">
                <a16:creationId xmlns:a16="http://schemas.microsoft.com/office/drawing/2014/main" id="{51E7DAF5-C486-CF4B-8D7A-9743FD97B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4718344"/>
            <a:ext cx="6491425" cy="6491425"/>
          </a:xfrm>
          <a:prstGeom prst="rect">
            <a:avLst/>
          </a:prstGeom>
        </p:spPr>
      </p:pic>
      <p:pic>
        <p:nvPicPr>
          <p:cNvPr id="22" name="Graphic 21" descr="Scatterplot with solid fill">
            <a:extLst>
              <a:ext uri="{FF2B5EF4-FFF2-40B4-BE49-F238E27FC236}">
                <a16:creationId xmlns:a16="http://schemas.microsoft.com/office/drawing/2014/main" id="{284305BA-3530-C342-A99E-BEFE680750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453023" y="7535421"/>
            <a:ext cx="914400" cy="914400"/>
          </a:xfrm>
          <a:prstGeom prst="rect">
            <a:avLst/>
          </a:prstGeom>
        </p:spPr>
      </p:pic>
    </p:spTree>
    <p:extLst>
      <p:ext uri="{BB962C8B-B14F-4D97-AF65-F5344CB8AC3E}">
        <p14:creationId xmlns:p14="http://schemas.microsoft.com/office/powerpoint/2010/main" val="3136834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834 -0.0088 L 0.64955 -0.0088 " pathEditMode="relative" rAng="0" ptsTypes="AA">
                                      <p:cBhvr>
                                        <p:cTn id="6" dur="2000" fill="hold"/>
                                        <p:tgtEl>
                                          <p:spTgt spid="20"/>
                                        </p:tgtEl>
                                        <p:attrNameLst>
                                          <p:attrName>ppt_x</p:attrName>
                                          <p:attrName>ppt_y</p:attrName>
                                        </p:attrNameLst>
                                      </p:cBhvr>
                                      <p:rCtr x="34395" y="0"/>
                                    </p:animMotion>
                                  </p:childTnLst>
                                </p:cTn>
                              </p:par>
                              <p:par>
                                <p:cTn id="7" presetID="0" presetClass="path" presetSubtype="0" accel="50000" decel="50000" fill="hold" nodeType="withEffect">
                                  <p:stCondLst>
                                    <p:cond delay="200"/>
                                  </p:stCondLst>
                                  <p:childTnLst>
                                    <p:animMotion origin="layout" path="M 0.01178 0.01065 L 0.44427 -0.10185 " pathEditMode="relative" ptsTypes="AA">
                                      <p:cBhvr>
                                        <p:cTn id="8" dur="2000" fill="hold"/>
                                        <p:tgtEl>
                                          <p:spTgt spid="12"/>
                                        </p:tgtEl>
                                        <p:attrNameLst>
                                          <p:attrName>ppt_x</p:attrName>
                                          <p:attrName>ppt_y</p:attrName>
                                        </p:attrNameLst>
                                      </p:cBhvr>
                                    </p:animMotion>
                                  </p:childTnLst>
                                  <p:subTnLst>
                                    <p:set>
                                      <p:cBhvr override="childStyle">
                                        <p:cTn dur="1" fill="hold" display="0" masterRel="sameClick" afterEffect="1">
                                          <p:stCondLst>
                                            <p:cond evt="end" delay="0">
                                              <p:tn val="7"/>
                                            </p:cond>
                                          </p:stCondLst>
                                        </p:cTn>
                                        <p:tgtEl>
                                          <p:spTgt spid="12"/>
                                        </p:tgtEl>
                                        <p:attrNameLst>
                                          <p:attrName>style.visibility</p:attrName>
                                        </p:attrNameLst>
                                      </p:cBhvr>
                                      <p:to>
                                        <p:strVal val="hidden"/>
                                      </p:to>
                                    </p:set>
                                  </p:subTnLst>
                                </p:cTn>
                              </p:par>
                              <p:par>
                                <p:cTn id="9" presetID="0" presetClass="path" presetSubtype="0" accel="50000" decel="50000" fill="hold" nodeType="withEffect">
                                  <p:stCondLst>
                                    <p:cond delay="300"/>
                                  </p:stCondLst>
                                  <p:childTnLst>
                                    <p:animMotion origin="layout" path="M -0.00071 0.01365 L 0.3323 0.02581 " pathEditMode="relative" ptsTypes="AA">
                                      <p:cBhvr>
                                        <p:cTn id="10" dur="2000" fill="hold"/>
                                        <p:tgtEl>
                                          <p:spTgt spid="13"/>
                                        </p:tgtEl>
                                        <p:attrNameLst>
                                          <p:attrName>ppt_x</p:attrName>
                                          <p:attrName>ppt_y</p:attrName>
                                        </p:attrNameLst>
                                      </p:cBhvr>
                                    </p:animMotion>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par>
                                <p:cTn id="11" presetID="0" presetClass="path" presetSubtype="0" accel="50000" decel="50000" fill="hold" nodeType="withEffect">
                                  <p:stCondLst>
                                    <p:cond delay="400"/>
                                  </p:stCondLst>
                                  <p:childTnLst>
                                    <p:animMotion origin="layout" path="M 0.00058 0.02685 L 0.21159 -0.075 " pathEditMode="relative" ptsTypes="AA">
                                      <p:cBhvr>
                                        <p:cTn id="12" dur="2000" fill="hold"/>
                                        <p:tgtEl>
                                          <p:spTgt spid="11"/>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11"/>
                                        </p:tgtEl>
                                        <p:attrNameLst>
                                          <p:attrName>style.visibility</p:attrName>
                                        </p:attrNameLst>
                                      </p:cBhvr>
                                      <p:to>
                                        <p:strVal val="hidden"/>
                                      </p:to>
                                    </p:set>
                                  </p:subTnLst>
                                </p:cTn>
                              </p:par>
                              <p:par>
                                <p:cTn id="13" presetID="0" presetClass="path" presetSubtype="0" accel="50000" decel="50000" fill="hold" nodeType="withEffect">
                                  <p:stCondLst>
                                    <p:cond delay="500"/>
                                  </p:stCondLst>
                                  <p:childTnLst>
                                    <p:animMotion origin="layout" path="M 0.00833 0.01216 L 0.09095 0.01216 " pathEditMode="relative" ptsTypes="AA">
                                      <p:cBhvr>
                                        <p:cTn id="14" dur="2000" fill="hold"/>
                                        <p:tgtEl>
                                          <p:spTgt spid="14"/>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14"/>
                                        </p:tgtEl>
                                        <p:attrNameLst>
                                          <p:attrName>style.visibility</p:attrName>
                                        </p:attrNameLst>
                                      </p:cBhvr>
                                      <p:to>
                                        <p:strVal val="hidden"/>
                                      </p:to>
                                    </p:set>
                                  </p:subTnLst>
                                </p:cTn>
                              </p:par>
                            </p:childTnLst>
                          </p:cTn>
                        </p:par>
                        <p:par>
                          <p:cTn id="15" fill="hold">
                            <p:stCondLst>
                              <p:cond delay="2500"/>
                            </p:stCondLst>
                            <p:childTnLst>
                              <p:par>
                                <p:cTn id="16" presetID="1"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Facet (verb) </a:t>
            </a:r>
            <a:r>
              <a:rPr lang="en-US" sz="5400" b="1" dirty="0">
                <a:solidFill>
                  <a:schemeClr val="tx1"/>
                </a:solidFill>
                <a:latin typeface="Gill Sans"/>
                <a:sym typeface="Wingdings" pitchFamily="2" charset="2"/>
              </a:rPr>
              <a:t>= </a:t>
            </a:r>
            <a:r>
              <a:rPr lang="en-US" sz="5400" b="1" dirty="0">
                <a:latin typeface="+mn-lt"/>
              </a:rPr>
              <a:t>to split</a:t>
            </a:r>
          </a:p>
        </p:txBody>
      </p:sp>
    </p:spTree>
    <p:extLst>
      <p:ext uri="{BB962C8B-B14F-4D97-AF65-F5344CB8AC3E}">
        <p14:creationId xmlns:p14="http://schemas.microsoft.com/office/powerpoint/2010/main" val="1059057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Facet (verb) </a:t>
            </a:r>
            <a:r>
              <a:rPr lang="en-US" sz="5400" b="1" dirty="0">
                <a:solidFill>
                  <a:schemeClr val="tx1"/>
                </a:solidFill>
                <a:latin typeface="Gill Sans"/>
                <a:sym typeface="Wingdings" pitchFamily="2" charset="2"/>
              </a:rPr>
              <a:t>= </a:t>
            </a:r>
            <a:r>
              <a:rPr lang="en-US" sz="5400" b="1" dirty="0">
                <a:latin typeface="+mn-lt"/>
              </a:rPr>
              <a:t>to split</a:t>
            </a:r>
          </a:p>
        </p:txBody>
      </p:sp>
      <p:sp>
        <p:nvSpPr>
          <p:cNvPr id="7" name="in visualization,">
            <a:extLst>
              <a:ext uri="{FF2B5EF4-FFF2-40B4-BE49-F238E27FC236}">
                <a16:creationId xmlns:a16="http://schemas.microsoft.com/office/drawing/2014/main" id="{35674FF4-5CD5-9448-8FFB-BFD91F68C625}"/>
              </a:ext>
            </a:extLst>
          </p:cNvPr>
          <p:cNvSpPr/>
          <p:nvPr/>
        </p:nvSpPr>
        <p:spPr>
          <a:xfrm>
            <a:off x="785957" y="5516949"/>
            <a:ext cx="7213513"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sz="5400" dirty="0">
                <a:latin typeface="Gill Sans"/>
                <a:cs typeface="Helvetica"/>
              </a:rPr>
              <a:t>I</a:t>
            </a:r>
            <a:r>
              <a:rPr kumimoji="0" sz="5400" b="0" i="0" u="none" strike="noStrike" kern="0" cap="none" spc="0" normalizeH="0" baseline="0" noProof="0" dirty="0">
                <a:ln>
                  <a:noFill/>
                </a:ln>
                <a:solidFill>
                  <a:srgbClr val="000000"/>
                </a:solidFill>
                <a:effectLst/>
                <a:uLnTx/>
                <a:uFillTx/>
                <a:latin typeface="Gill Sans"/>
                <a:cs typeface="Helvetica"/>
                <a:sym typeface="Gill Sans"/>
              </a:rPr>
              <a:t>n visualization,</a:t>
            </a: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it means: </a:t>
            </a:r>
            <a:endParaRPr kumimoji="0" sz="5400" b="0" i="0" u="none" strike="noStrike" kern="0" cap="none" spc="0" normalizeH="0" baseline="0" noProof="0" dirty="0">
              <a:ln>
                <a:noFill/>
              </a:ln>
              <a:solidFill>
                <a:srgbClr val="000000"/>
              </a:solidFill>
              <a:effectLst/>
              <a:uLnTx/>
              <a:uFillTx/>
              <a:latin typeface="Gill Sans"/>
              <a:cs typeface="Helvetica"/>
              <a:sym typeface="Gill Sans"/>
            </a:endParaRPr>
          </a:p>
        </p:txBody>
      </p:sp>
      <p:sp>
        <p:nvSpPr>
          <p:cNvPr id="8" name="split into multiple views">
            <a:extLst>
              <a:ext uri="{FF2B5EF4-FFF2-40B4-BE49-F238E27FC236}">
                <a16:creationId xmlns:a16="http://schemas.microsoft.com/office/drawing/2014/main" id="{ABDB2392-8C3B-D746-995E-0463B1EF57B2}"/>
              </a:ext>
            </a:extLst>
          </p:cNvPr>
          <p:cNvSpPr/>
          <p:nvPr/>
        </p:nvSpPr>
        <p:spPr>
          <a:xfrm>
            <a:off x="7638794" y="6673153"/>
            <a:ext cx="6844823"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split into multiple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views</a:t>
            </a:r>
          </a:p>
        </p:txBody>
      </p:sp>
      <p:sp>
        <p:nvSpPr>
          <p:cNvPr id="11" name="or separate into layers">
            <a:extLst>
              <a:ext uri="{FF2B5EF4-FFF2-40B4-BE49-F238E27FC236}">
                <a16:creationId xmlns:a16="http://schemas.microsoft.com/office/drawing/2014/main" id="{E4DF236A-C94D-854F-B80A-372799FA6833}"/>
              </a:ext>
            </a:extLst>
          </p:cNvPr>
          <p:cNvSpPr/>
          <p:nvPr/>
        </p:nvSpPr>
        <p:spPr>
          <a:xfrm>
            <a:off x="7638794" y="7922239"/>
            <a:ext cx="6581930"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or separate into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layers</a:t>
            </a:r>
          </a:p>
        </p:txBody>
      </p:sp>
      <p:pic>
        <p:nvPicPr>
          <p:cNvPr id="14" name="Picture 13" descr="A screenshot of a social media post&#10;&#10;Description automatically generated">
            <a:extLst>
              <a:ext uri="{FF2B5EF4-FFF2-40B4-BE49-F238E27FC236}">
                <a16:creationId xmlns:a16="http://schemas.microsoft.com/office/drawing/2014/main" id="{3D7CCB9A-56CE-7748-B23A-CE9600CF09C3}"/>
              </a:ext>
            </a:extLst>
          </p:cNvPr>
          <p:cNvPicPr>
            <a:picLocks noChangeAspect="1"/>
          </p:cNvPicPr>
          <p:nvPr/>
        </p:nvPicPr>
        <p:blipFill rotWithShape="1">
          <a:blip r:embed="rId3">
            <a:extLst>
              <a:ext uri="{28A0092B-C50C-407E-A947-70E740481C1C}">
                <a14:useLocalDpi xmlns:a14="http://schemas.microsoft.com/office/drawing/2010/main" val="0"/>
              </a:ext>
            </a:extLst>
          </a:blip>
          <a:srcRect t="73110" r="38894"/>
          <a:stretch/>
        </p:blipFill>
        <p:spPr>
          <a:xfrm>
            <a:off x="15336319" y="5348133"/>
            <a:ext cx="7919921" cy="5043055"/>
          </a:xfrm>
          <a:prstGeom prst="rect">
            <a:avLst/>
          </a:prstGeom>
        </p:spPr>
      </p:pic>
    </p:spTree>
    <p:extLst>
      <p:ext uri="{BB962C8B-B14F-4D97-AF65-F5344CB8AC3E}">
        <p14:creationId xmlns:p14="http://schemas.microsoft.com/office/powerpoint/2010/main" val="258982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Facet (verb) </a:t>
            </a:r>
            <a:r>
              <a:rPr lang="en-US" sz="5400" b="1" dirty="0">
                <a:solidFill>
                  <a:schemeClr val="tx1"/>
                </a:solidFill>
                <a:latin typeface="Gill Sans"/>
                <a:sym typeface="Wingdings" pitchFamily="2" charset="2"/>
              </a:rPr>
              <a:t>= </a:t>
            </a:r>
            <a:r>
              <a:rPr lang="en-US" sz="5400" b="1" dirty="0">
                <a:latin typeface="+mn-lt"/>
              </a:rPr>
              <a:t>to split</a:t>
            </a:r>
          </a:p>
        </p:txBody>
      </p:sp>
      <p:sp>
        <p:nvSpPr>
          <p:cNvPr id="7" name="in visualization,">
            <a:extLst>
              <a:ext uri="{FF2B5EF4-FFF2-40B4-BE49-F238E27FC236}">
                <a16:creationId xmlns:a16="http://schemas.microsoft.com/office/drawing/2014/main" id="{35674FF4-5CD5-9448-8FFB-BFD91F68C625}"/>
              </a:ext>
            </a:extLst>
          </p:cNvPr>
          <p:cNvSpPr/>
          <p:nvPr/>
        </p:nvSpPr>
        <p:spPr>
          <a:xfrm>
            <a:off x="785957" y="5516949"/>
            <a:ext cx="7213513"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sz="5400" dirty="0">
                <a:latin typeface="Gill Sans"/>
                <a:cs typeface="Helvetica"/>
              </a:rPr>
              <a:t>I</a:t>
            </a:r>
            <a:r>
              <a:rPr kumimoji="0" sz="5400" b="0" i="0" u="none" strike="noStrike" kern="0" cap="none" spc="0" normalizeH="0" baseline="0" noProof="0" dirty="0">
                <a:ln>
                  <a:noFill/>
                </a:ln>
                <a:solidFill>
                  <a:srgbClr val="000000"/>
                </a:solidFill>
                <a:effectLst/>
                <a:uLnTx/>
                <a:uFillTx/>
                <a:latin typeface="Gill Sans"/>
                <a:cs typeface="Helvetica"/>
                <a:sym typeface="Gill Sans"/>
              </a:rPr>
              <a:t>n visualization,</a:t>
            </a: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it means: </a:t>
            </a:r>
            <a:endParaRPr kumimoji="0" sz="5400" b="0" i="0" u="none" strike="noStrike" kern="0" cap="none" spc="0" normalizeH="0" baseline="0" noProof="0" dirty="0">
              <a:ln>
                <a:noFill/>
              </a:ln>
              <a:solidFill>
                <a:srgbClr val="000000"/>
              </a:solidFill>
              <a:effectLst/>
              <a:uLnTx/>
              <a:uFillTx/>
              <a:latin typeface="Gill Sans"/>
              <a:cs typeface="Helvetica"/>
              <a:sym typeface="Gill Sans"/>
            </a:endParaRPr>
          </a:p>
        </p:txBody>
      </p:sp>
      <p:sp>
        <p:nvSpPr>
          <p:cNvPr id="8" name="split into multiple views">
            <a:extLst>
              <a:ext uri="{FF2B5EF4-FFF2-40B4-BE49-F238E27FC236}">
                <a16:creationId xmlns:a16="http://schemas.microsoft.com/office/drawing/2014/main" id="{ABDB2392-8C3B-D746-995E-0463B1EF57B2}"/>
              </a:ext>
            </a:extLst>
          </p:cNvPr>
          <p:cNvSpPr/>
          <p:nvPr/>
        </p:nvSpPr>
        <p:spPr>
          <a:xfrm>
            <a:off x="7638794" y="6673153"/>
            <a:ext cx="6844823"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split into multiple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views</a:t>
            </a:r>
          </a:p>
        </p:txBody>
      </p:sp>
      <p:sp>
        <p:nvSpPr>
          <p:cNvPr id="10" name="complexity reduction">
            <a:extLst>
              <a:ext uri="{FF2B5EF4-FFF2-40B4-BE49-F238E27FC236}">
                <a16:creationId xmlns:a16="http://schemas.microsoft.com/office/drawing/2014/main" id="{4FAA6CFC-B1E3-B642-9012-24D8EF1FA1AA}"/>
              </a:ext>
            </a:extLst>
          </p:cNvPr>
          <p:cNvSpPr/>
          <p:nvPr/>
        </p:nvSpPr>
        <p:spPr>
          <a:xfrm>
            <a:off x="2185338" y="10705782"/>
            <a:ext cx="6511398"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i="1"/>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a:t>
            </a:r>
            <a:r>
              <a:rPr kumimoji="0" sz="5400" b="0" i="0" u="none" strike="noStrike" kern="0" cap="none" spc="0" normalizeH="0" baseline="0" noProof="0" dirty="0">
                <a:ln>
                  <a:noFill/>
                </a:ln>
                <a:solidFill>
                  <a:srgbClr val="000000"/>
                </a:solidFill>
                <a:effectLst/>
                <a:uLnTx/>
                <a:uFillTx/>
                <a:latin typeface="Gill Sans"/>
                <a:cs typeface="Helvetica"/>
                <a:sym typeface="Gill Sans"/>
              </a:rPr>
              <a:t>complexity reduction</a:t>
            </a:r>
          </a:p>
        </p:txBody>
      </p:sp>
      <p:sp>
        <p:nvSpPr>
          <p:cNvPr id="11" name="or separate into layers">
            <a:extLst>
              <a:ext uri="{FF2B5EF4-FFF2-40B4-BE49-F238E27FC236}">
                <a16:creationId xmlns:a16="http://schemas.microsoft.com/office/drawing/2014/main" id="{E4DF236A-C94D-854F-B80A-372799FA6833}"/>
              </a:ext>
            </a:extLst>
          </p:cNvPr>
          <p:cNvSpPr/>
          <p:nvPr/>
        </p:nvSpPr>
        <p:spPr>
          <a:xfrm>
            <a:off x="7638794" y="7922239"/>
            <a:ext cx="6581930"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or separate into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layers</a:t>
            </a:r>
          </a:p>
        </p:txBody>
      </p:sp>
      <p:sp>
        <p:nvSpPr>
          <p:cNvPr id="12" name="rely on vision instead of memory retrieval">
            <a:extLst>
              <a:ext uri="{FF2B5EF4-FFF2-40B4-BE49-F238E27FC236}">
                <a16:creationId xmlns:a16="http://schemas.microsoft.com/office/drawing/2014/main" id="{6BCDB6A7-5F79-2E47-B9D3-A766B6DB1D38}"/>
              </a:ext>
            </a:extLst>
          </p:cNvPr>
          <p:cNvSpPr/>
          <p:nvPr/>
        </p:nvSpPr>
        <p:spPr>
          <a:xfrm>
            <a:off x="2186981" y="12059382"/>
            <a:ext cx="12296636"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7200" i="1"/>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a:t>
            </a:r>
            <a:r>
              <a:rPr kumimoji="0" sz="5400" b="0" i="0" u="none" strike="noStrike" kern="0" cap="none" spc="0" normalizeH="0" baseline="0" noProof="0" dirty="0">
                <a:ln>
                  <a:noFill/>
                </a:ln>
                <a:solidFill>
                  <a:srgbClr val="000000"/>
                </a:solidFill>
                <a:effectLst/>
                <a:uLnTx/>
                <a:uFillTx/>
                <a:latin typeface="Gill Sans"/>
                <a:cs typeface="Helvetica"/>
                <a:sym typeface="Gill Sans"/>
              </a:rPr>
              <a:t>rely on vision instead of memory retrieval</a:t>
            </a:r>
          </a:p>
        </p:txBody>
      </p:sp>
      <p:sp>
        <p:nvSpPr>
          <p:cNvPr id="13" name="Rectangle 12">
            <a:extLst>
              <a:ext uri="{FF2B5EF4-FFF2-40B4-BE49-F238E27FC236}">
                <a16:creationId xmlns:a16="http://schemas.microsoft.com/office/drawing/2014/main" id="{AA18171D-E20E-9D4E-926B-7A9089A86B79}"/>
              </a:ext>
            </a:extLst>
          </p:cNvPr>
          <p:cNvSpPr/>
          <p:nvPr/>
        </p:nvSpPr>
        <p:spPr>
          <a:xfrm>
            <a:off x="785957" y="9818977"/>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latin typeface="+mn-lt"/>
              </a:rPr>
              <a:t>Why?</a:t>
            </a:r>
          </a:p>
        </p:txBody>
      </p:sp>
      <p:pic>
        <p:nvPicPr>
          <p:cNvPr id="14" name="Picture 13" descr="A screenshot of a social media post&#10;&#10;Description automatically generated">
            <a:extLst>
              <a:ext uri="{FF2B5EF4-FFF2-40B4-BE49-F238E27FC236}">
                <a16:creationId xmlns:a16="http://schemas.microsoft.com/office/drawing/2014/main" id="{D6121606-C28E-2A4E-9E85-4A6BC8CFC434}"/>
              </a:ext>
            </a:extLst>
          </p:cNvPr>
          <p:cNvPicPr>
            <a:picLocks noChangeAspect="1"/>
          </p:cNvPicPr>
          <p:nvPr/>
        </p:nvPicPr>
        <p:blipFill rotWithShape="1">
          <a:blip r:embed="rId3">
            <a:extLst>
              <a:ext uri="{28A0092B-C50C-407E-A947-70E740481C1C}">
                <a14:useLocalDpi xmlns:a14="http://schemas.microsoft.com/office/drawing/2010/main" val="0"/>
              </a:ext>
            </a:extLst>
          </a:blip>
          <a:srcRect t="73110" r="35533"/>
          <a:stretch/>
        </p:blipFill>
        <p:spPr>
          <a:xfrm>
            <a:off x="15336319" y="5348133"/>
            <a:ext cx="8355531" cy="5043055"/>
          </a:xfrm>
          <a:prstGeom prst="rect">
            <a:avLst/>
          </a:prstGeom>
        </p:spPr>
      </p:pic>
    </p:spTree>
    <p:extLst>
      <p:ext uri="{BB962C8B-B14F-4D97-AF65-F5344CB8AC3E}">
        <p14:creationId xmlns:p14="http://schemas.microsoft.com/office/powerpoint/2010/main" val="64607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8801388"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Side-by-Side Views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p>
          <a:p>
            <a:pPr algn="l">
              <a:defRPr sz="5600">
                <a:latin typeface="+mj-lt"/>
                <a:ea typeface="+mj-ea"/>
                <a:cs typeface="+mj-cs"/>
                <a:sym typeface="Gill Sans"/>
              </a:defRPr>
            </a:pPr>
            <a:endParaRPr lang="en-US" sz="5400" b="1"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Takes up more space on the screen</a:t>
            </a:r>
            <a:endParaRPr lang="en-US" sz="5400" dirty="0">
              <a:solidFill>
                <a:schemeClr val="tx1"/>
              </a:solidFill>
              <a:latin typeface="+mn-lt"/>
            </a:endParaRPr>
          </a:p>
        </p:txBody>
      </p:sp>
      <p:pic>
        <p:nvPicPr>
          <p:cNvPr id="15" name="fig12.1.pdf">
            <a:extLst>
              <a:ext uri="{FF2B5EF4-FFF2-40B4-BE49-F238E27FC236}">
                <a16:creationId xmlns:a16="http://schemas.microsoft.com/office/drawing/2014/main" id="{3B76053C-B260-B747-9094-1E39FDB21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902200"/>
            <a:ext cx="9137901" cy="2725432"/>
          </a:xfrm>
          <a:prstGeom prst="rect">
            <a:avLst/>
          </a:prstGeom>
          <a:ln w="12700">
            <a:miter lim="400000"/>
          </a:ln>
        </p:spPr>
      </p:pic>
    </p:spTree>
    <p:extLst>
      <p:ext uri="{BB962C8B-B14F-4D97-AF65-F5344CB8AC3E}">
        <p14:creationId xmlns:p14="http://schemas.microsoft.com/office/powerpoint/2010/main" val="141193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8801388"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Side-by-Side Views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p>
          <a:p>
            <a:pPr algn="l">
              <a:defRPr sz="5600">
                <a:latin typeface="+mj-lt"/>
                <a:ea typeface="+mj-ea"/>
                <a:cs typeface="+mj-cs"/>
                <a:sym typeface="Gill Sans"/>
              </a:defRPr>
            </a:pPr>
            <a:endParaRPr lang="en-US" sz="5400" b="1"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Takes up more space on the screen</a:t>
            </a:r>
            <a:endParaRPr lang="en-US" sz="5400" dirty="0">
              <a:solidFill>
                <a:schemeClr val="tx1"/>
              </a:solidFill>
              <a:latin typeface="+mn-lt"/>
            </a:endParaRPr>
          </a:p>
        </p:txBody>
      </p:sp>
      <p:pic>
        <p:nvPicPr>
          <p:cNvPr id="15" name="fig12.1.pdf">
            <a:extLst>
              <a:ext uri="{FF2B5EF4-FFF2-40B4-BE49-F238E27FC236}">
                <a16:creationId xmlns:a16="http://schemas.microsoft.com/office/drawing/2014/main" id="{3B76053C-B260-B747-9094-1E39FDB21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902200"/>
            <a:ext cx="9137901" cy="2725432"/>
          </a:xfrm>
          <a:prstGeom prst="rect">
            <a:avLst/>
          </a:prstGeom>
          <a:ln w="12700">
            <a:miter lim="400000"/>
          </a:ln>
        </p:spPr>
      </p:pic>
      <p:pic>
        <p:nvPicPr>
          <p:cNvPr id="7" name="droppedImage.tiff" descr="droppedImage.tiff">
            <a:extLst>
              <a:ext uri="{FF2B5EF4-FFF2-40B4-BE49-F238E27FC236}">
                <a16:creationId xmlns:a16="http://schemas.microsoft.com/office/drawing/2014/main" id="{BC6983F9-8794-EA45-A148-CBA158FA37FA}"/>
              </a:ext>
            </a:extLst>
          </p:cNvPr>
          <p:cNvPicPr>
            <a:picLocks noChangeAspect="1"/>
          </p:cNvPicPr>
          <p:nvPr/>
        </p:nvPicPr>
        <p:blipFill>
          <a:blip r:embed="rId4"/>
          <a:stretch>
            <a:fillRect/>
          </a:stretch>
        </p:blipFill>
        <p:spPr>
          <a:xfrm>
            <a:off x="13297758" y="8292055"/>
            <a:ext cx="8113766" cy="4249692"/>
          </a:xfrm>
          <a:prstGeom prst="rect">
            <a:avLst/>
          </a:prstGeom>
          <a:ln w="12700">
            <a:miter lim="400000"/>
          </a:ln>
        </p:spPr>
      </p:pic>
      <p:pic>
        <p:nvPicPr>
          <p:cNvPr id="8" name="droppedImage.tiff" descr="droppedImage.tiff">
            <a:extLst>
              <a:ext uri="{FF2B5EF4-FFF2-40B4-BE49-F238E27FC236}">
                <a16:creationId xmlns:a16="http://schemas.microsoft.com/office/drawing/2014/main" id="{2972B864-5435-FE46-9195-543F13C4F3A2}"/>
              </a:ext>
            </a:extLst>
          </p:cNvPr>
          <p:cNvPicPr>
            <a:picLocks noChangeAspect="1"/>
          </p:cNvPicPr>
          <p:nvPr/>
        </p:nvPicPr>
        <p:blipFill>
          <a:blip r:embed="rId5"/>
          <a:stretch>
            <a:fillRect/>
          </a:stretch>
        </p:blipFill>
        <p:spPr>
          <a:xfrm>
            <a:off x="13297758" y="3968252"/>
            <a:ext cx="8113766" cy="4306077"/>
          </a:xfrm>
          <a:prstGeom prst="rect">
            <a:avLst/>
          </a:prstGeom>
          <a:ln w="12700">
            <a:miter lim="400000"/>
          </a:ln>
        </p:spPr>
      </p:pic>
      <p:sp>
        <p:nvSpPr>
          <p:cNvPr id="9" name="Rectangle 8">
            <a:extLst>
              <a:ext uri="{FF2B5EF4-FFF2-40B4-BE49-F238E27FC236}">
                <a16:creationId xmlns:a16="http://schemas.microsoft.com/office/drawing/2014/main" id="{FA6E3F27-2190-594E-8D7E-95CCB315EEBE}"/>
              </a:ext>
            </a:extLst>
          </p:cNvPr>
          <p:cNvSpPr/>
          <p:nvPr/>
        </p:nvSpPr>
        <p:spPr>
          <a:xfrm>
            <a:off x="17955245" y="12892965"/>
            <a:ext cx="5407249" cy="646331"/>
          </a:xfrm>
          <a:prstGeom prst="rect">
            <a:avLst/>
          </a:prstGeom>
        </p:spPr>
        <p:txBody>
          <a:bodyPr wrap="none">
            <a:spAutoFit/>
          </a:bodyPr>
          <a:lstStyle/>
          <a:p>
            <a:r>
              <a:rPr lang="en-US" sz="3600" dirty="0"/>
              <a:t>https://</a:t>
            </a:r>
            <a:r>
              <a:rPr lang="en-US" sz="3600" dirty="0" err="1"/>
              <a:t>www.gapminder.org</a:t>
            </a:r>
            <a:r>
              <a:rPr lang="en-US" sz="3600" dirty="0"/>
              <a:t>/</a:t>
            </a:r>
          </a:p>
        </p:txBody>
      </p:sp>
    </p:spTree>
    <p:extLst>
      <p:ext uri="{BB962C8B-B14F-4D97-AF65-F5344CB8AC3E}">
        <p14:creationId xmlns:p14="http://schemas.microsoft.com/office/powerpoint/2010/main" val="3144406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6" y="3599693"/>
            <a:ext cx="10085243"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Superimposed Layers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Requires less screen space</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endParaRPr lang="en-US" sz="5400"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Limits encoding options</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Can get messy</a:t>
            </a:r>
            <a:endParaRPr lang="en-US" sz="5400" dirty="0">
              <a:solidFill>
                <a:schemeClr val="tx1"/>
              </a:solidFill>
              <a:latin typeface="+mn-lt"/>
            </a:endParaRPr>
          </a:p>
        </p:txBody>
      </p:sp>
      <p:pic>
        <p:nvPicPr>
          <p:cNvPr id="7" name="fig12.1.pdf">
            <a:extLst>
              <a:ext uri="{FF2B5EF4-FFF2-40B4-BE49-F238E27FC236}">
                <a16:creationId xmlns:a16="http://schemas.microsoft.com/office/drawing/2014/main" id="{189AE219-3850-F84F-8E61-3285266F9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827155"/>
            <a:ext cx="9548210" cy="2515754"/>
          </a:xfrm>
          <a:prstGeom prst="rect">
            <a:avLst/>
          </a:prstGeom>
          <a:ln w="12700">
            <a:miter lim="400000"/>
          </a:ln>
        </p:spPr>
      </p:pic>
    </p:spTree>
    <p:extLst>
      <p:ext uri="{BB962C8B-B14F-4D97-AF65-F5344CB8AC3E}">
        <p14:creationId xmlns:p14="http://schemas.microsoft.com/office/powerpoint/2010/main" val="402508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2244</TotalTime>
  <Words>1718</Words>
  <Application>Microsoft Macintosh PowerPoint</Application>
  <PresentationFormat>Custom</PresentationFormat>
  <Paragraphs>217</Paragraphs>
  <Slides>29</Slides>
  <Notes>27</Notes>
  <HiddenSlides>0</HiddenSlides>
  <MMClips>5</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Gill Sans</vt:lpstr>
      <vt:lpstr>Gill Sans SemiBold</vt:lpstr>
      <vt:lpstr>Lucida Grande</vt:lpstr>
      <vt:lpstr>Wingdings</vt:lpstr>
      <vt:lpstr>New_Template8</vt:lpstr>
      <vt:lpstr>5_New_Template8</vt:lpstr>
      <vt:lpstr>Lecture 09: Interaction and  Faceting</vt:lpstr>
      <vt:lpstr>Faceting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180</cp:revision>
  <dcterms:modified xsi:type="dcterms:W3CDTF">2022-10-20T15:12:38Z</dcterms:modified>
</cp:coreProperties>
</file>